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18"/>
  </p:notesMasterIdLst>
  <p:handoutMasterIdLst>
    <p:handoutMasterId r:id="rId19"/>
  </p:handoutMasterIdLst>
  <p:sldIdLst>
    <p:sldId id="256" r:id="rId2"/>
    <p:sldId id="259" r:id="rId3"/>
    <p:sldId id="262" r:id="rId4"/>
    <p:sldId id="263" r:id="rId5"/>
    <p:sldId id="264" r:id="rId6"/>
    <p:sldId id="265" r:id="rId7"/>
    <p:sldId id="322" r:id="rId8"/>
    <p:sldId id="267" r:id="rId9"/>
    <p:sldId id="268" r:id="rId10"/>
    <p:sldId id="269" r:id="rId11"/>
    <p:sldId id="270" r:id="rId12"/>
    <p:sldId id="271" r:id="rId13"/>
    <p:sldId id="272" r:id="rId14"/>
    <p:sldId id="261" r:id="rId15"/>
    <p:sldId id="286" r:id="rId16"/>
    <p:sldId id="32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48" autoAdjust="0"/>
  </p:normalViewPr>
  <p:slideViewPr>
    <p:cSldViewPr snapToGrid="0">
      <p:cViewPr varScale="1">
        <p:scale>
          <a:sx n="70" d="100"/>
          <a:sy n="70" d="100"/>
        </p:scale>
        <p:origin x="536" y="4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6750AC01-D39D-4F3A-9DC8-2A211EE986A2}">
      <dgm:prSet phldrT="[Text]" custT="1"/>
      <dgm:spPr/>
      <dgm:t>
        <a:bodyPr/>
        <a:lstStyle/>
        <a:p>
          <a:pPr>
            <a:lnSpc>
              <a:spcPct val="100000"/>
            </a:lnSpc>
          </a:pPr>
          <a:r>
            <a:rPr lang="el-GR" sz="1300" b="0" dirty="0">
              <a:effectLst/>
              <a:latin typeface="Georgia" panose="02040502050405020303" pitchFamily="18" charset="0"/>
              <a:ea typeface="Calibri" panose="020F0502020204030204" pitchFamily="34" charset="0"/>
              <a:cs typeface="Times New Roman" panose="02020603050405020304" pitchFamily="18" charset="0"/>
            </a:rPr>
            <a:t>Εισαγωγή </a:t>
          </a:r>
          <a:endParaRPr lang="en-US" sz="1300" b="0" dirty="0">
            <a:latin typeface="Georgia" panose="02040502050405020303" pitchFamily="18" charset="0"/>
          </a:endParaRPr>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BF2D14E7-4FEE-4B2E-A7FC-574B75FF6C8B}">
      <dgm:prSet phldrT="[Text]" custT="1"/>
      <dgm:spPr/>
      <dgm:t>
        <a:bodyPr/>
        <a:lstStyle/>
        <a:p>
          <a:pPr>
            <a:lnSpc>
              <a:spcPct val="100000"/>
            </a:lnSpc>
            <a:buFont typeface="Arial" panose="020B0604020202020204" pitchFamily="34" charset="0"/>
            <a:buChar char="•"/>
          </a:pPr>
          <a:r>
            <a:rPr lang="el-GR" sz="1300" cap="none" dirty="0">
              <a:latin typeface="Times New Roman" panose="02020603050405020304" pitchFamily="18" charset="0"/>
              <a:cs typeface="Times New Roman" panose="02020603050405020304" pitchFamily="18" charset="0"/>
            </a:rPr>
            <a:t>Ιστορική Αναδρομή - Παράδειγμα</a:t>
          </a:r>
          <a:endParaRPr lang="en-US" sz="1300" dirty="0">
            <a:latin typeface="Georgia" panose="02040502050405020303" pitchFamily="18" charset="0"/>
          </a:endParaRPr>
        </a:p>
      </dgm:t>
    </dgm:pt>
    <dgm:pt modelId="{45FD2FA4-AC18-4E47-A0A7-921F54A4FF2C}" type="parTrans" cxnId="{C0D00788-3AE2-46BB-B6B0-5C7F9C16A31F}">
      <dgm:prSet/>
      <dgm:spPr/>
      <dgm:t>
        <a:bodyPr/>
        <a:lstStyle/>
        <a:p>
          <a:endParaRPr lang="el-GR"/>
        </a:p>
      </dgm:t>
    </dgm:pt>
    <dgm:pt modelId="{6B81D5E3-2970-4F52-9382-AEBBACCC0ED0}" type="sibTrans" cxnId="{C0D00788-3AE2-46BB-B6B0-5C7F9C16A31F}">
      <dgm:prSet/>
      <dgm:spPr/>
      <dgm:t>
        <a:bodyPr/>
        <a:lstStyle/>
        <a:p>
          <a:endParaRPr lang="el-GR"/>
        </a:p>
      </dgm:t>
    </dgm:pt>
    <dgm:pt modelId="{F009C51A-E790-4AFC-A2BA-1513492841A2}">
      <dgm:prSet phldrT="[Text]" custT="1"/>
      <dgm:spPr/>
      <dgm:t>
        <a:bodyPr/>
        <a:lstStyle/>
        <a:p>
          <a:pPr>
            <a:lnSpc>
              <a:spcPct val="100000"/>
            </a:lnSpc>
            <a:buFont typeface="Arial" panose="020B0604020202020204" pitchFamily="34" charset="0"/>
            <a:buChar char="•"/>
          </a:pPr>
          <a:r>
            <a:rPr lang="el-GR" sz="1300" cap="none" dirty="0">
              <a:effectLst/>
              <a:latin typeface="Times New Roman" panose="02020603050405020304" pitchFamily="18" charset="0"/>
              <a:cs typeface="Times New Roman" panose="02020603050405020304" pitchFamily="18" charset="0"/>
            </a:rPr>
            <a:t>Παραδείγματα</a:t>
          </a:r>
          <a:endParaRPr lang="en-US" sz="1300" dirty="0">
            <a:latin typeface="Georgia" panose="02040502050405020303" pitchFamily="18" charset="0"/>
          </a:endParaRPr>
        </a:p>
      </dgm:t>
    </dgm:pt>
    <dgm:pt modelId="{FED0A76E-5D03-4096-8476-21F4A79BAA88}" type="parTrans" cxnId="{7FD512DF-9CD3-4D42-93D5-7CA68F22B8E5}">
      <dgm:prSet/>
      <dgm:spPr/>
      <dgm:t>
        <a:bodyPr/>
        <a:lstStyle/>
        <a:p>
          <a:endParaRPr lang="el-GR"/>
        </a:p>
      </dgm:t>
    </dgm:pt>
    <dgm:pt modelId="{885A3712-BE6F-4429-ABB0-361C276F1DEA}" type="sibTrans" cxnId="{7FD512DF-9CD3-4D42-93D5-7CA68F22B8E5}">
      <dgm:prSet/>
      <dgm:spPr/>
      <dgm:t>
        <a:bodyPr/>
        <a:lstStyle/>
        <a:p>
          <a:endParaRPr lang="el-GR"/>
        </a:p>
      </dgm:t>
    </dgm:pt>
    <dgm:pt modelId="{8F0FC8AA-A755-4F4B-B5BE-2858B3F9D54C}">
      <dgm:prSet phldrT="[Text]" custT="1"/>
      <dgm:spPr/>
      <dgm:t>
        <a:bodyPr/>
        <a:lstStyle/>
        <a:p>
          <a:pPr>
            <a:lnSpc>
              <a:spcPct val="100000"/>
            </a:lnSpc>
          </a:pPr>
          <a:r>
            <a:rPr lang="en-US" sz="1300" dirty="0">
              <a:latin typeface="Times New Roman" panose="02020603050405020304" pitchFamily="18" charset="0"/>
              <a:cs typeface="Times New Roman" panose="02020603050405020304" pitchFamily="18" charset="0"/>
            </a:rPr>
            <a:t>Human Computer Interaction </a:t>
          </a:r>
          <a:endParaRPr lang="en-US" sz="1300" dirty="0">
            <a:latin typeface="Georgia" panose="02040502050405020303" pitchFamily="18" charset="0"/>
          </a:endParaRPr>
        </a:p>
      </dgm:t>
    </dgm:pt>
    <dgm:pt modelId="{F0BCB80C-48F0-4219-83D4-A3CBC20A61F6}" type="parTrans" cxnId="{9E9960E5-2A19-4A22-A237-5C06D044B071}">
      <dgm:prSet/>
      <dgm:spPr/>
      <dgm:t>
        <a:bodyPr/>
        <a:lstStyle/>
        <a:p>
          <a:endParaRPr lang="el-GR"/>
        </a:p>
      </dgm:t>
    </dgm:pt>
    <dgm:pt modelId="{38FB55FA-57C6-44BC-B1FE-F7F37D2F6A50}" type="sibTrans" cxnId="{9E9960E5-2A19-4A22-A237-5C06D044B071}">
      <dgm:prSet/>
      <dgm:spPr/>
      <dgm:t>
        <a:bodyPr/>
        <a:lstStyle/>
        <a:p>
          <a:endParaRPr lang="el-GR"/>
        </a:p>
      </dgm:t>
    </dgm:pt>
    <dgm:pt modelId="{F891A8E5-B578-4FAB-BDFA-90633BDF2F4D}">
      <dgm:prSet phldrT="[Text]" custT="1"/>
      <dgm:spPr/>
      <dgm:t>
        <a:bodyPr/>
        <a:lstStyle/>
        <a:p>
          <a:pPr>
            <a:lnSpc>
              <a:spcPct val="100000"/>
            </a:lnSpc>
            <a:buFont typeface="Arial" panose="020B0604020202020204" pitchFamily="34" charset="0"/>
            <a:buChar char="•"/>
          </a:pPr>
          <a:r>
            <a:rPr lang="el-GR" sz="1300" dirty="0">
              <a:effectLst/>
              <a:latin typeface="Times New Roman" panose="02020603050405020304" pitchFamily="18" charset="0"/>
              <a:ea typeface="Calibri" panose="020F0502020204030204" pitchFamily="34" charset="0"/>
              <a:cs typeface="Arial" panose="020B0604020202020204" pitchFamily="34" charset="0"/>
            </a:rPr>
            <a:t>Ευχρηστία</a:t>
          </a:r>
          <a:endParaRPr lang="en-US" sz="1300" dirty="0">
            <a:latin typeface="Georgia" panose="02040502050405020303" pitchFamily="18" charset="0"/>
          </a:endParaRPr>
        </a:p>
      </dgm:t>
    </dgm:pt>
    <dgm:pt modelId="{0D546C70-7E7D-4E20-B3B3-F65D601C462C}" type="parTrans" cxnId="{5D3D2291-5E6D-4F56-BE0F-78E493C7E115}">
      <dgm:prSet/>
      <dgm:spPr/>
      <dgm:t>
        <a:bodyPr/>
        <a:lstStyle/>
        <a:p>
          <a:endParaRPr lang="el-GR"/>
        </a:p>
      </dgm:t>
    </dgm:pt>
    <dgm:pt modelId="{F7225054-1B38-4B46-A731-570E93408DB3}" type="sibTrans" cxnId="{5D3D2291-5E6D-4F56-BE0F-78E493C7E115}">
      <dgm:prSet/>
      <dgm:spPr/>
      <dgm:t>
        <a:bodyPr/>
        <a:lstStyle/>
        <a:p>
          <a:endParaRPr lang="el-GR"/>
        </a:p>
      </dgm:t>
    </dgm:pt>
    <dgm:pt modelId="{CCA345FF-DCD6-47BC-8C3E-CA5DB6BEF6A7}">
      <dgm:prSet phldrT="[Text]" custT="1"/>
      <dgm:spPr/>
      <dgm:t>
        <a:bodyPr/>
        <a:lstStyle/>
        <a:p>
          <a:pPr>
            <a:lnSpc>
              <a:spcPct val="100000"/>
            </a:lnSpc>
            <a:buFont typeface="Arial" panose="020B0604020202020204" pitchFamily="34" charset="0"/>
            <a:buChar char="•"/>
          </a:pPr>
          <a:r>
            <a:rPr lang="el-GR" sz="1300" dirty="0">
              <a:latin typeface="Georgia" panose="02040502050405020303" pitchFamily="18" charset="0"/>
            </a:rPr>
            <a:t>Συμπέρασμα </a:t>
          </a:r>
          <a:endParaRPr lang="en-US" sz="1300" dirty="0">
            <a:latin typeface="Georgia" panose="02040502050405020303" pitchFamily="18" charset="0"/>
          </a:endParaRPr>
        </a:p>
      </dgm:t>
    </dgm:pt>
    <dgm:pt modelId="{9F87A9CB-116E-44BF-9C3C-F9358CD32068}" type="parTrans" cxnId="{889FAF7A-8F5C-410A-B324-3A3AD47068CE}">
      <dgm:prSet/>
      <dgm:spPr/>
      <dgm:t>
        <a:bodyPr/>
        <a:lstStyle/>
        <a:p>
          <a:endParaRPr lang="el-GR"/>
        </a:p>
      </dgm:t>
    </dgm:pt>
    <dgm:pt modelId="{EBC4B9A3-959C-4294-9A2D-73899DA1CE86}" type="sibTrans" cxnId="{889FAF7A-8F5C-410A-B324-3A3AD47068CE}">
      <dgm:prSet/>
      <dgm:spPr/>
      <dgm:t>
        <a:bodyPr/>
        <a:lstStyle/>
        <a:p>
          <a:endParaRPr lang="el-GR"/>
        </a:p>
      </dgm:t>
    </dgm:pt>
    <dgm:pt modelId="{51EEF3F9-3447-42BB-84F9-73784F9E58C0}">
      <dgm:prSet phldrT="[Text]" custT="1"/>
      <dgm:spPr/>
      <dgm:t>
        <a:bodyPr/>
        <a:lstStyle/>
        <a:p>
          <a:pPr>
            <a:lnSpc>
              <a:spcPct val="100000"/>
            </a:lnSpc>
          </a:pPr>
          <a:r>
            <a:rPr lang="el-GR" sz="1300" dirty="0">
              <a:latin typeface="Georgia" panose="02040502050405020303" pitchFamily="18" charset="0"/>
              <a:cs typeface="Times New Roman" panose="02020603050405020304" pitchFamily="18" charset="0"/>
            </a:rPr>
            <a:t>Σκοπός</a:t>
          </a:r>
          <a:endParaRPr lang="en-US" sz="1300" dirty="0">
            <a:latin typeface="Georgia" panose="02040502050405020303" pitchFamily="18" charset="0"/>
            <a:cs typeface="Times New Roman" panose="02020603050405020304" pitchFamily="18" charset="0"/>
          </a:endParaRPr>
        </a:p>
      </dgm:t>
    </dgm:pt>
    <dgm:pt modelId="{C08129B2-07D3-4782-85F0-8BCBC17BF533}" type="parTrans" cxnId="{C25FE1AA-4829-4B00-87B8-1F2F56EC3B29}">
      <dgm:prSet/>
      <dgm:spPr/>
      <dgm:t>
        <a:bodyPr/>
        <a:lstStyle/>
        <a:p>
          <a:endParaRPr lang="el-GR"/>
        </a:p>
      </dgm:t>
    </dgm:pt>
    <dgm:pt modelId="{EE79B2B5-F655-412C-BD88-8B8A203E411C}" type="sibTrans" cxnId="{C25FE1AA-4829-4B00-87B8-1F2F56EC3B29}">
      <dgm:prSet/>
      <dgm:spPr/>
      <dgm:t>
        <a:bodyPr/>
        <a:lstStyle/>
        <a:p>
          <a:endParaRPr lang="el-GR"/>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7"/>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7"/>
      <dgm:spPr/>
    </dgm:pt>
    <dgm:pt modelId="{429CABD1-4116-474B-81BF-735E2CA9DD00}" type="pres">
      <dgm:prSet presAssocID="{7E5AA53B-3EEE-4DE4-BB81-9044890C2946}" presName="dstNode" presStyleLbl="node1" presStyleIdx="0" presStyleCnt="7"/>
      <dgm:spPr/>
    </dgm:pt>
    <dgm:pt modelId="{58319267-C71E-43C9-94E1-827D0616C7A7}" type="pres">
      <dgm:prSet presAssocID="{6750AC01-D39D-4F3A-9DC8-2A211EE986A2}" presName="text_1" presStyleLbl="node1" presStyleIdx="0" presStyleCnt="7" custScaleX="99010" custLinFactNeighborX="743" custLinFactNeighborY="9994">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7"/>
      <dgm:spPr/>
    </dgm:pt>
    <dgm:pt modelId="{5E169558-76C2-4E18-876A-6283DE8062A5}" type="pres">
      <dgm:prSet presAssocID="{51EEF3F9-3447-42BB-84F9-73784F9E58C0}" presName="text_2" presStyleLbl="node1" presStyleIdx="1" presStyleCnt="7">
        <dgm:presLayoutVars>
          <dgm:bulletEnabled val="1"/>
        </dgm:presLayoutVars>
      </dgm:prSet>
      <dgm:spPr/>
    </dgm:pt>
    <dgm:pt modelId="{4FD7DAA8-EE54-4F09-8FEF-0DB1D61F7EE6}" type="pres">
      <dgm:prSet presAssocID="{51EEF3F9-3447-42BB-84F9-73784F9E58C0}" presName="accent_2" presStyleCnt="0"/>
      <dgm:spPr/>
    </dgm:pt>
    <dgm:pt modelId="{893BF08C-FB73-484E-AE47-B8D8B8EF37E9}" type="pres">
      <dgm:prSet presAssocID="{51EEF3F9-3447-42BB-84F9-73784F9E58C0}" presName="accentRepeatNode" presStyleLbl="solidFgAcc1" presStyleIdx="1" presStyleCnt="7"/>
      <dgm:spPr/>
    </dgm:pt>
    <dgm:pt modelId="{9990A3BF-6D76-4BAF-B1C3-5247AE3819F2}" type="pres">
      <dgm:prSet presAssocID="{8F0FC8AA-A755-4F4B-B5BE-2858B3F9D54C}" presName="text_3" presStyleLbl="node1" presStyleIdx="2" presStyleCnt="7">
        <dgm:presLayoutVars>
          <dgm:bulletEnabled val="1"/>
        </dgm:presLayoutVars>
      </dgm:prSet>
      <dgm:spPr/>
    </dgm:pt>
    <dgm:pt modelId="{7E2EEB9A-A6A5-4A51-B16A-8C47B41E8552}" type="pres">
      <dgm:prSet presAssocID="{8F0FC8AA-A755-4F4B-B5BE-2858B3F9D54C}" presName="accent_3" presStyleCnt="0"/>
      <dgm:spPr/>
    </dgm:pt>
    <dgm:pt modelId="{EAB904E4-4E22-4AC5-8968-586C7453519D}" type="pres">
      <dgm:prSet presAssocID="{8F0FC8AA-A755-4F4B-B5BE-2858B3F9D54C}" presName="accentRepeatNode" presStyleLbl="solidFgAcc1" presStyleIdx="2" presStyleCnt="7"/>
      <dgm:spPr/>
    </dgm:pt>
    <dgm:pt modelId="{4C5270A9-C2A0-4C12-B95D-C6E24231BD5E}" type="pres">
      <dgm:prSet presAssocID="{F891A8E5-B578-4FAB-BDFA-90633BDF2F4D}" presName="text_4" presStyleLbl="node1" presStyleIdx="3" presStyleCnt="7">
        <dgm:presLayoutVars>
          <dgm:bulletEnabled val="1"/>
        </dgm:presLayoutVars>
      </dgm:prSet>
      <dgm:spPr/>
    </dgm:pt>
    <dgm:pt modelId="{5476139E-D2C2-45FB-8527-F11AB2E52733}" type="pres">
      <dgm:prSet presAssocID="{F891A8E5-B578-4FAB-BDFA-90633BDF2F4D}" presName="accent_4" presStyleCnt="0"/>
      <dgm:spPr/>
    </dgm:pt>
    <dgm:pt modelId="{1C3A0575-27AF-477C-B57F-C7BF2B2D16E6}" type="pres">
      <dgm:prSet presAssocID="{F891A8E5-B578-4FAB-BDFA-90633BDF2F4D}" presName="accentRepeatNode" presStyleLbl="solidFgAcc1" presStyleIdx="3" presStyleCnt="7"/>
      <dgm:spPr/>
    </dgm:pt>
    <dgm:pt modelId="{A8AA60BF-988C-4211-88A3-03AE5F3EB537}" type="pres">
      <dgm:prSet presAssocID="{BF2D14E7-4FEE-4B2E-A7FC-574B75FF6C8B}" presName="text_5" presStyleLbl="node1" presStyleIdx="4" presStyleCnt="7">
        <dgm:presLayoutVars>
          <dgm:bulletEnabled val="1"/>
        </dgm:presLayoutVars>
      </dgm:prSet>
      <dgm:spPr/>
    </dgm:pt>
    <dgm:pt modelId="{65CBB9F6-706C-4C9D-8F6A-A00FCA4D8519}" type="pres">
      <dgm:prSet presAssocID="{BF2D14E7-4FEE-4B2E-A7FC-574B75FF6C8B}" presName="accent_5" presStyleCnt="0"/>
      <dgm:spPr/>
    </dgm:pt>
    <dgm:pt modelId="{110BBFBC-3664-4E57-92A1-67D03D6E2167}" type="pres">
      <dgm:prSet presAssocID="{BF2D14E7-4FEE-4B2E-A7FC-574B75FF6C8B}" presName="accentRepeatNode" presStyleLbl="solidFgAcc1" presStyleIdx="4" presStyleCnt="7"/>
      <dgm:spPr/>
    </dgm:pt>
    <dgm:pt modelId="{A852ABB0-D52B-465B-B7BA-70D77BA88FDD}" type="pres">
      <dgm:prSet presAssocID="{F009C51A-E790-4AFC-A2BA-1513492841A2}" presName="text_6" presStyleLbl="node1" presStyleIdx="5" presStyleCnt="7">
        <dgm:presLayoutVars>
          <dgm:bulletEnabled val="1"/>
        </dgm:presLayoutVars>
      </dgm:prSet>
      <dgm:spPr/>
    </dgm:pt>
    <dgm:pt modelId="{4D9E34BE-3CA5-4EF5-ADB1-8330DC5B1478}" type="pres">
      <dgm:prSet presAssocID="{F009C51A-E790-4AFC-A2BA-1513492841A2}" presName="accent_6" presStyleCnt="0"/>
      <dgm:spPr/>
    </dgm:pt>
    <dgm:pt modelId="{AF37A1CE-C3E3-4EA6-B07C-332AE4ED451A}" type="pres">
      <dgm:prSet presAssocID="{F009C51A-E790-4AFC-A2BA-1513492841A2}" presName="accentRepeatNode" presStyleLbl="solidFgAcc1" presStyleIdx="5" presStyleCnt="7"/>
      <dgm:spPr/>
    </dgm:pt>
    <dgm:pt modelId="{848F583F-8056-46DC-A7F5-035CA5E18859}" type="pres">
      <dgm:prSet presAssocID="{CCA345FF-DCD6-47BC-8C3E-CA5DB6BEF6A7}" presName="text_7" presStyleLbl="node1" presStyleIdx="6" presStyleCnt="7">
        <dgm:presLayoutVars>
          <dgm:bulletEnabled val="1"/>
        </dgm:presLayoutVars>
      </dgm:prSet>
      <dgm:spPr/>
    </dgm:pt>
    <dgm:pt modelId="{84659478-3264-41C4-82E8-A66C390595B1}" type="pres">
      <dgm:prSet presAssocID="{CCA345FF-DCD6-47BC-8C3E-CA5DB6BEF6A7}" presName="accent_7" presStyleCnt="0"/>
      <dgm:spPr/>
    </dgm:pt>
    <dgm:pt modelId="{45EB2AE1-72F2-467C-9DFC-CCFC86D0EEC7}" type="pres">
      <dgm:prSet presAssocID="{CCA345FF-DCD6-47BC-8C3E-CA5DB6BEF6A7}" presName="accentRepeatNode" presStyleLbl="solidFgAcc1" presStyleIdx="6" presStyleCnt="7"/>
      <dgm:spPr/>
    </dgm:pt>
  </dgm:ptLst>
  <dgm:cxnLst>
    <dgm:cxn modelId="{0E112407-FAC3-45A0-BD7D-69FA93572D1D}" type="presOf" srcId="{F009C51A-E790-4AFC-A2BA-1513492841A2}" destId="{A852ABB0-D52B-465B-B7BA-70D77BA88FDD}" srcOrd="0" destOrd="0" presId="urn:microsoft.com/office/officeart/2008/layout/VerticalCurvedList"/>
    <dgm:cxn modelId="{A11E3B12-1828-45A7-86C3-BB85832DF84D}" type="presOf" srcId="{CA077D98-8478-47EA-B6A9-99ACE60C64D4}" destId="{D79B43FC-100B-4A0D-A4D5-0D2D04B99064}"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29DA474E-5DFA-4C66-882F-319C49ABBB19}" type="presOf" srcId="{6750AC01-D39D-4F3A-9DC8-2A211EE986A2}" destId="{58319267-C71E-43C9-94E1-827D0616C7A7}" srcOrd="0" destOrd="0" presId="urn:microsoft.com/office/officeart/2008/layout/VerticalCurvedList"/>
    <dgm:cxn modelId="{889FAF7A-8F5C-410A-B324-3A3AD47068CE}" srcId="{7E5AA53B-3EEE-4DE4-BB81-9044890C2946}" destId="{CCA345FF-DCD6-47BC-8C3E-CA5DB6BEF6A7}" srcOrd="6" destOrd="0" parTransId="{9F87A9CB-116E-44BF-9C3C-F9358CD32068}" sibTransId="{EBC4B9A3-959C-4294-9A2D-73899DA1CE86}"/>
    <dgm:cxn modelId="{6A76B97B-EEC8-46D3-8393-27EF3363691B}" type="presOf" srcId="{8F0FC8AA-A755-4F4B-B5BE-2858B3F9D54C}" destId="{9990A3BF-6D76-4BAF-B1C3-5247AE3819F2}" srcOrd="0" destOrd="0" presId="urn:microsoft.com/office/officeart/2008/layout/VerticalCurvedList"/>
    <dgm:cxn modelId="{C0D00788-3AE2-46BB-B6B0-5C7F9C16A31F}" srcId="{7E5AA53B-3EEE-4DE4-BB81-9044890C2946}" destId="{BF2D14E7-4FEE-4B2E-A7FC-574B75FF6C8B}" srcOrd="4" destOrd="0" parTransId="{45FD2FA4-AC18-4E47-A0A7-921F54A4FF2C}" sibTransId="{6B81D5E3-2970-4F52-9382-AEBBACCC0ED0}"/>
    <dgm:cxn modelId="{4F65CC8F-B5A8-40BE-A32B-05862B543D6A}" type="presOf" srcId="{7E5AA53B-3EEE-4DE4-BB81-9044890C2946}" destId="{57806726-6E60-4ACC-9C1C-7DF9CC365A10}" srcOrd="0" destOrd="0" presId="urn:microsoft.com/office/officeart/2008/layout/VerticalCurvedList"/>
    <dgm:cxn modelId="{5D3D2291-5E6D-4F56-BE0F-78E493C7E115}" srcId="{7E5AA53B-3EEE-4DE4-BB81-9044890C2946}" destId="{F891A8E5-B578-4FAB-BDFA-90633BDF2F4D}" srcOrd="3" destOrd="0" parTransId="{0D546C70-7E7D-4E20-B3B3-F65D601C462C}" sibTransId="{F7225054-1B38-4B46-A731-570E93408DB3}"/>
    <dgm:cxn modelId="{C25FE1AA-4829-4B00-87B8-1F2F56EC3B29}" srcId="{7E5AA53B-3EEE-4DE4-BB81-9044890C2946}" destId="{51EEF3F9-3447-42BB-84F9-73784F9E58C0}" srcOrd="1" destOrd="0" parTransId="{C08129B2-07D3-4782-85F0-8BCBC17BF533}" sibTransId="{EE79B2B5-F655-412C-BD88-8B8A203E411C}"/>
    <dgm:cxn modelId="{08BE7EAD-1743-4C51-BE71-6EA61E4A54E3}" type="presOf" srcId="{F891A8E5-B578-4FAB-BDFA-90633BDF2F4D}" destId="{4C5270A9-C2A0-4C12-B95D-C6E24231BD5E}" srcOrd="0" destOrd="0" presId="urn:microsoft.com/office/officeart/2008/layout/VerticalCurvedList"/>
    <dgm:cxn modelId="{AB61D8B2-D6EB-408D-93ED-DC456E7F58C2}" type="presOf" srcId="{CCA345FF-DCD6-47BC-8C3E-CA5DB6BEF6A7}" destId="{848F583F-8056-46DC-A7F5-035CA5E18859}" srcOrd="0" destOrd="0" presId="urn:microsoft.com/office/officeart/2008/layout/VerticalCurvedList"/>
    <dgm:cxn modelId="{6E80C9B4-D75B-4559-B30D-A4D3D77FC548}" type="presOf" srcId="{51EEF3F9-3447-42BB-84F9-73784F9E58C0}" destId="{5E169558-76C2-4E18-876A-6283DE8062A5}" srcOrd="0" destOrd="0" presId="urn:microsoft.com/office/officeart/2008/layout/VerticalCurvedList"/>
    <dgm:cxn modelId="{B9ECE3B5-2A4E-468A-927A-77159258CB53}" type="presOf" srcId="{BF2D14E7-4FEE-4B2E-A7FC-574B75FF6C8B}" destId="{A8AA60BF-988C-4211-88A3-03AE5F3EB537}" srcOrd="0" destOrd="0" presId="urn:microsoft.com/office/officeart/2008/layout/VerticalCurvedList"/>
    <dgm:cxn modelId="{7FD512DF-9CD3-4D42-93D5-7CA68F22B8E5}" srcId="{7E5AA53B-3EEE-4DE4-BB81-9044890C2946}" destId="{F009C51A-E790-4AFC-A2BA-1513492841A2}" srcOrd="5" destOrd="0" parTransId="{FED0A76E-5D03-4096-8476-21F4A79BAA88}" sibTransId="{885A3712-BE6F-4429-ABB0-361C276F1DEA}"/>
    <dgm:cxn modelId="{9E9960E5-2A19-4A22-A237-5C06D044B071}" srcId="{7E5AA53B-3EEE-4DE4-BB81-9044890C2946}" destId="{8F0FC8AA-A755-4F4B-B5BE-2858B3F9D54C}" srcOrd="2" destOrd="0" parTransId="{F0BCB80C-48F0-4219-83D4-A3CBC20A61F6}" sibTransId="{38FB55FA-57C6-44BC-B1FE-F7F37D2F6A50}"/>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45B00C72-2F3E-4C05-9720-3E3276A8DEEE}" type="presParOf" srcId="{90561C55-3C6E-4D53-85E1-2C50BCDDA392}" destId="{5E169558-76C2-4E18-876A-6283DE8062A5}" srcOrd="3" destOrd="0" presId="urn:microsoft.com/office/officeart/2008/layout/VerticalCurvedList"/>
    <dgm:cxn modelId="{95704869-8C0D-4478-83EB-080D7ECF9476}" type="presParOf" srcId="{90561C55-3C6E-4D53-85E1-2C50BCDDA392}" destId="{4FD7DAA8-EE54-4F09-8FEF-0DB1D61F7EE6}" srcOrd="4" destOrd="0" presId="urn:microsoft.com/office/officeart/2008/layout/VerticalCurvedList"/>
    <dgm:cxn modelId="{C3A8AF75-F72F-4599-8667-97A80719911C}" type="presParOf" srcId="{4FD7DAA8-EE54-4F09-8FEF-0DB1D61F7EE6}" destId="{893BF08C-FB73-484E-AE47-B8D8B8EF37E9}" srcOrd="0" destOrd="0" presId="urn:microsoft.com/office/officeart/2008/layout/VerticalCurvedList"/>
    <dgm:cxn modelId="{C861CB07-8505-4B63-BC13-6AD21B96F43E}" type="presParOf" srcId="{90561C55-3C6E-4D53-85E1-2C50BCDDA392}" destId="{9990A3BF-6D76-4BAF-B1C3-5247AE3819F2}" srcOrd="5" destOrd="0" presId="urn:microsoft.com/office/officeart/2008/layout/VerticalCurvedList"/>
    <dgm:cxn modelId="{8C96CB20-633B-4CFD-8B05-E2B12CE423BD}" type="presParOf" srcId="{90561C55-3C6E-4D53-85E1-2C50BCDDA392}" destId="{7E2EEB9A-A6A5-4A51-B16A-8C47B41E8552}" srcOrd="6" destOrd="0" presId="urn:microsoft.com/office/officeart/2008/layout/VerticalCurvedList"/>
    <dgm:cxn modelId="{0F09030A-6AFC-4320-9633-AEA26E791497}" type="presParOf" srcId="{7E2EEB9A-A6A5-4A51-B16A-8C47B41E8552}" destId="{EAB904E4-4E22-4AC5-8968-586C7453519D}" srcOrd="0" destOrd="0" presId="urn:microsoft.com/office/officeart/2008/layout/VerticalCurvedList"/>
    <dgm:cxn modelId="{4F479041-3226-4B99-BD55-510D258CE9EA}" type="presParOf" srcId="{90561C55-3C6E-4D53-85E1-2C50BCDDA392}" destId="{4C5270A9-C2A0-4C12-B95D-C6E24231BD5E}" srcOrd="7" destOrd="0" presId="urn:microsoft.com/office/officeart/2008/layout/VerticalCurvedList"/>
    <dgm:cxn modelId="{7A9FDD30-00E5-45A1-97B3-8AFD164D6FF2}" type="presParOf" srcId="{90561C55-3C6E-4D53-85E1-2C50BCDDA392}" destId="{5476139E-D2C2-45FB-8527-F11AB2E52733}" srcOrd="8" destOrd="0" presId="urn:microsoft.com/office/officeart/2008/layout/VerticalCurvedList"/>
    <dgm:cxn modelId="{9741C771-CBBF-488B-B044-03FDEA2B4A34}" type="presParOf" srcId="{5476139E-D2C2-45FB-8527-F11AB2E52733}" destId="{1C3A0575-27AF-477C-B57F-C7BF2B2D16E6}" srcOrd="0" destOrd="0" presId="urn:microsoft.com/office/officeart/2008/layout/VerticalCurvedList"/>
    <dgm:cxn modelId="{8ACD10AD-5A94-4402-B621-8C519561D79C}" type="presParOf" srcId="{90561C55-3C6E-4D53-85E1-2C50BCDDA392}" destId="{A8AA60BF-988C-4211-88A3-03AE5F3EB537}" srcOrd="9" destOrd="0" presId="urn:microsoft.com/office/officeart/2008/layout/VerticalCurvedList"/>
    <dgm:cxn modelId="{014C4EF9-F5BC-410F-A68F-A467EDC41BE0}" type="presParOf" srcId="{90561C55-3C6E-4D53-85E1-2C50BCDDA392}" destId="{65CBB9F6-706C-4C9D-8F6A-A00FCA4D8519}" srcOrd="10" destOrd="0" presId="urn:microsoft.com/office/officeart/2008/layout/VerticalCurvedList"/>
    <dgm:cxn modelId="{C12FCC9D-B7A8-4190-BF42-09BF5866DA87}" type="presParOf" srcId="{65CBB9F6-706C-4C9D-8F6A-A00FCA4D8519}" destId="{110BBFBC-3664-4E57-92A1-67D03D6E2167}" srcOrd="0" destOrd="0" presId="urn:microsoft.com/office/officeart/2008/layout/VerticalCurvedList"/>
    <dgm:cxn modelId="{4DCE60A8-3E9B-48DC-9FEE-956DE3AD14F2}" type="presParOf" srcId="{90561C55-3C6E-4D53-85E1-2C50BCDDA392}" destId="{A852ABB0-D52B-465B-B7BA-70D77BA88FDD}" srcOrd="11" destOrd="0" presId="urn:microsoft.com/office/officeart/2008/layout/VerticalCurvedList"/>
    <dgm:cxn modelId="{A987AD49-C57E-42AE-A057-F7559E2C8591}" type="presParOf" srcId="{90561C55-3C6E-4D53-85E1-2C50BCDDA392}" destId="{4D9E34BE-3CA5-4EF5-ADB1-8330DC5B1478}" srcOrd="12" destOrd="0" presId="urn:microsoft.com/office/officeart/2008/layout/VerticalCurvedList"/>
    <dgm:cxn modelId="{425F7F7A-F0DC-4D5E-8D41-F5E39A5122B6}" type="presParOf" srcId="{4D9E34BE-3CA5-4EF5-ADB1-8330DC5B1478}" destId="{AF37A1CE-C3E3-4EA6-B07C-332AE4ED451A}" srcOrd="0" destOrd="0" presId="urn:microsoft.com/office/officeart/2008/layout/VerticalCurvedList"/>
    <dgm:cxn modelId="{F0F65A06-A589-44AD-A654-7D804D4F490D}" type="presParOf" srcId="{90561C55-3C6E-4D53-85E1-2C50BCDDA392}" destId="{848F583F-8056-46DC-A7F5-035CA5E18859}" srcOrd="13" destOrd="0" presId="urn:microsoft.com/office/officeart/2008/layout/VerticalCurvedList"/>
    <dgm:cxn modelId="{6EFF6E94-50D9-4D4A-BF91-2F210618043A}" type="presParOf" srcId="{90561C55-3C6E-4D53-85E1-2C50BCDDA392}" destId="{84659478-3264-41C4-82E8-A66C390595B1}" srcOrd="14" destOrd="0" presId="urn:microsoft.com/office/officeart/2008/layout/VerticalCurvedList"/>
    <dgm:cxn modelId="{DA103D5F-147B-4D1B-AF51-1CB802DA7E43}" type="presParOf" srcId="{84659478-3264-41C4-82E8-A66C390595B1}" destId="{45EB2AE1-72F2-467C-9DFC-CCFC86D0EEC7}"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253903" y="-652683"/>
          <a:ext cx="5068641" cy="5068641"/>
        </a:xfrm>
        <a:prstGeom prst="blockArc">
          <a:avLst>
            <a:gd name="adj1" fmla="val 18900000"/>
            <a:gd name="adj2" fmla="val 2700000"/>
            <a:gd name="adj3" fmla="val 426"/>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347732" y="205258"/>
          <a:ext cx="6697031" cy="34200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1468" tIns="33020" rIns="33020" bIns="33020" numCol="1" spcCol="1270" anchor="ctr" anchorCtr="0">
          <a:noAutofit/>
        </a:bodyPr>
        <a:lstStyle/>
        <a:p>
          <a:pPr marL="0" lvl="0" indent="0" algn="l" defTabSz="577850">
            <a:lnSpc>
              <a:spcPct val="100000"/>
            </a:lnSpc>
            <a:spcBef>
              <a:spcPct val="0"/>
            </a:spcBef>
            <a:spcAft>
              <a:spcPct val="35000"/>
            </a:spcAft>
            <a:buNone/>
          </a:pPr>
          <a:r>
            <a:rPr lang="el-GR" sz="1300" b="0" kern="1200" dirty="0">
              <a:effectLst/>
              <a:latin typeface="Georgia" panose="02040502050405020303" pitchFamily="18" charset="0"/>
              <a:ea typeface="Calibri" panose="020F0502020204030204" pitchFamily="34" charset="0"/>
              <a:cs typeface="Times New Roman" panose="02020603050405020304" pitchFamily="18" charset="0"/>
            </a:rPr>
            <a:t>Εισαγωγή </a:t>
          </a:r>
          <a:endParaRPr lang="en-US" sz="1300" b="0" kern="1200" dirty="0">
            <a:latin typeface="Georgia" panose="02040502050405020303" pitchFamily="18" charset="0"/>
          </a:endParaRPr>
        </a:p>
      </dsp:txBody>
      <dsp:txXfrm>
        <a:off x="347732" y="205258"/>
        <a:ext cx="6697031" cy="342006"/>
      </dsp:txXfrm>
    </dsp:sp>
    <dsp:sp modelId="{07CB3071-D555-47DA-A36A-69EB91531FD8}">
      <dsp:nvSpPr>
        <dsp:cNvPr id="0" name=""/>
        <dsp:cNvSpPr/>
      </dsp:nvSpPr>
      <dsp:spPr>
        <a:xfrm>
          <a:off x="50239" y="128327"/>
          <a:ext cx="427508" cy="427508"/>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E169558-76C2-4E18-876A-6283DE8062A5}">
      <dsp:nvSpPr>
        <dsp:cNvPr id="0" name=""/>
        <dsp:cNvSpPr/>
      </dsp:nvSpPr>
      <dsp:spPr>
        <a:xfrm>
          <a:off x="573711" y="684389"/>
          <a:ext cx="6454278" cy="34200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1468" tIns="33020" rIns="33020" bIns="33020" numCol="1" spcCol="1270" anchor="ctr" anchorCtr="0">
          <a:noAutofit/>
        </a:bodyPr>
        <a:lstStyle/>
        <a:p>
          <a:pPr marL="0" lvl="0" indent="0" algn="l" defTabSz="577850">
            <a:lnSpc>
              <a:spcPct val="100000"/>
            </a:lnSpc>
            <a:spcBef>
              <a:spcPct val="0"/>
            </a:spcBef>
            <a:spcAft>
              <a:spcPct val="35000"/>
            </a:spcAft>
            <a:buNone/>
          </a:pPr>
          <a:r>
            <a:rPr lang="el-GR" sz="1300" kern="1200" dirty="0">
              <a:latin typeface="Georgia" panose="02040502050405020303" pitchFamily="18" charset="0"/>
              <a:cs typeface="Times New Roman" panose="02020603050405020304" pitchFamily="18" charset="0"/>
            </a:rPr>
            <a:t>Σκοπός</a:t>
          </a:r>
          <a:endParaRPr lang="en-US" sz="1300" kern="1200" dirty="0">
            <a:latin typeface="Georgia" panose="02040502050405020303" pitchFamily="18" charset="0"/>
            <a:cs typeface="Times New Roman" panose="02020603050405020304" pitchFamily="18" charset="0"/>
          </a:endParaRPr>
        </a:p>
      </dsp:txBody>
      <dsp:txXfrm>
        <a:off x="573711" y="684389"/>
        <a:ext cx="6454278" cy="342006"/>
      </dsp:txXfrm>
    </dsp:sp>
    <dsp:sp modelId="{893BF08C-FB73-484E-AE47-B8D8B8EF37E9}">
      <dsp:nvSpPr>
        <dsp:cNvPr id="0" name=""/>
        <dsp:cNvSpPr/>
      </dsp:nvSpPr>
      <dsp:spPr>
        <a:xfrm>
          <a:off x="359957" y="641638"/>
          <a:ext cx="427508" cy="427508"/>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990A3BF-6D76-4BAF-B1C3-5247AE3819F2}">
      <dsp:nvSpPr>
        <dsp:cNvPr id="0" name=""/>
        <dsp:cNvSpPr/>
      </dsp:nvSpPr>
      <dsp:spPr>
        <a:xfrm>
          <a:off x="743434" y="1197323"/>
          <a:ext cx="6284554" cy="34200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1468" tIns="33020" rIns="33020" bIns="33020" numCol="1" spcCol="1270" anchor="ctr" anchorCtr="0">
          <a:noAutofit/>
        </a:bodyPr>
        <a:lstStyle/>
        <a:p>
          <a:pPr marL="0" lvl="0" indent="0" algn="l" defTabSz="577850">
            <a:lnSpc>
              <a:spcPct val="100000"/>
            </a:lnSpc>
            <a:spcBef>
              <a:spcPct val="0"/>
            </a:spcBef>
            <a:spcAft>
              <a:spcPct val="35000"/>
            </a:spcAft>
            <a:buNone/>
          </a:pPr>
          <a:r>
            <a:rPr lang="en-US" sz="1300" kern="1200" dirty="0">
              <a:latin typeface="Times New Roman" panose="02020603050405020304" pitchFamily="18" charset="0"/>
              <a:cs typeface="Times New Roman" panose="02020603050405020304" pitchFamily="18" charset="0"/>
            </a:rPr>
            <a:t>Human Computer Interaction </a:t>
          </a:r>
          <a:endParaRPr lang="en-US" sz="1300" kern="1200" dirty="0">
            <a:latin typeface="Georgia" panose="02040502050405020303" pitchFamily="18" charset="0"/>
          </a:endParaRPr>
        </a:p>
      </dsp:txBody>
      <dsp:txXfrm>
        <a:off x="743434" y="1197323"/>
        <a:ext cx="6284554" cy="342006"/>
      </dsp:txXfrm>
    </dsp:sp>
    <dsp:sp modelId="{EAB904E4-4E22-4AC5-8968-586C7453519D}">
      <dsp:nvSpPr>
        <dsp:cNvPr id="0" name=""/>
        <dsp:cNvSpPr/>
      </dsp:nvSpPr>
      <dsp:spPr>
        <a:xfrm>
          <a:off x="529680" y="1154572"/>
          <a:ext cx="427508" cy="427508"/>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C5270A9-C2A0-4C12-B95D-C6E24231BD5E}">
      <dsp:nvSpPr>
        <dsp:cNvPr id="0" name=""/>
        <dsp:cNvSpPr/>
      </dsp:nvSpPr>
      <dsp:spPr>
        <a:xfrm>
          <a:off x="797626" y="1710634"/>
          <a:ext cx="6230363" cy="34200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1468" tIns="33020" rIns="33020" bIns="33020" numCol="1" spcCol="1270" anchor="ctr" anchorCtr="0">
          <a:noAutofit/>
        </a:bodyPr>
        <a:lstStyle/>
        <a:p>
          <a:pPr marL="0" lvl="0" indent="0" algn="l" defTabSz="577850">
            <a:lnSpc>
              <a:spcPct val="100000"/>
            </a:lnSpc>
            <a:spcBef>
              <a:spcPct val="0"/>
            </a:spcBef>
            <a:spcAft>
              <a:spcPct val="35000"/>
            </a:spcAft>
            <a:buFont typeface="Arial" panose="020B0604020202020204" pitchFamily="34" charset="0"/>
            <a:buNone/>
          </a:pPr>
          <a:r>
            <a:rPr lang="el-GR" sz="1300" kern="1200" dirty="0">
              <a:effectLst/>
              <a:latin typeface="Times New Roman" panose="02020603050405020304" pitchFamily="18" charset="0"/>
              <a:ea typeface="Calibri" panose="020F0502020204030204" pitchFamily="34" charset="0"/>
              <a:cs typeface="Arial" panose="020B0604020202020204" pitchFamily="34" charset="0"/>
            </a:rPr>
            <a:t>Ευχρηστία</a:t>
          </a:r>
          <a:endParaRPr lang="en-US" sz="1300" kern="1200" dirty="0">
            <a:latin typeface="Georgia" panose="02040502050405020303" pitchFamily="18" charset="0"/>
          </a:endParaRPr>
        </a:p>
      </dsp:txBody>
      <dsp:txXfrm>
        <a:off x="797626" y="1710634"/>
        <a:ext cx="6230363" cy="342006"/>
      </dsp:txXfrm>
    </dsp:sp>
    <dsp:sp modelId="{1C3A0575-27AF-477C-B57F-C7BF2B2D16E6}">
      <dsp:nvSpPr>
        <dsp:cNvPr id="0" name=""/>
        <dsp:cNvSpPr/>
      </dsp:nvSpPr>
      <dsp:spPr>
        <a:xfrm>
          <a:off x="583872" y="1667883"/>
          <a:ext cx="427508" cy="427508"/>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8AA60BF-988C-4211-88A3-03AE5F3EB537}">
      <dsp:nvSpPr>
        <dsp:cNvPr id="0" name=""/>
        <dsp:cNvSpPr/>
      </dsp:nvSpPr>
      <dsp:spPr>
        <a:xfrm>
          <a:off x="743434" y="2223944"/>
          <a:ext cx="6284554" cy="34200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1468" tIns="33020" rIns="33020" bIns="33020" numCol="1" spcCol="1270" anchor="ctr" anchorCtr="0">
          <a:noAutofit/>
        </a:bodyPr>
        <a:lstStyle/>
        <a:p>
          <a:pPr marL="0" lvl="0" indent="0" algn="l" defTabSz="577850">
            <a:lnSpc>
              <a:spcPct val="100000"/>
            </a:lnSpc>
            <a:spcBef>
              <a:spcPct val="0"/>
            </a:spcBef>
            <a:spcAft>
              <a:spcPct val="35000"/>
            </a:spcAft>
            <a:buFont typeface="Arial" panose="020B0604020202020204" pitchFamily="34" charset="0"/>
            <a:buNone/>
          </a:pPr>
          <a:r>
            <a:rPr lang="el-GR" sz="1300" kern="1200" cap="none" dirty="0">
              <a:latin typeface="Times New Roman" panose="02020603050405020304" pitchFamily="18" charset="0"/>
              <a:cs typeface="Times New Roman" panose="02020603050405020304" pitchFamily="18" charset="0"/>
            </a:rPr>
            <a:t>Ιστορική Αναδρομή - Παράδειγμα</a:t>
          </a:r>
          <a:endParaRPr lang="en-US" sz="1300" kern="1200" dirty="0">
            <a:latin typeface="Georgia" panose="02040502050405020303" pitchFamily="18" charset="0"/>
          </a:endParaRPr>
        </a:p>
      </dsp:txBody>
      <dsp:txXfrm>
        <a:off x="743434" y="2223944"/>
        <a:ext cx="6284554" cy="342006"/>
      </dsp:txXfrm>
    </dsp:sp>
    <dsp:sp modelId="{110BBFBC-3664-4E57-92A1-67D03D6E2167}">
      <dsp:nvSpPr>
        <dsp:cNvPr id="0" name=""/>
        <dsp:cNvSpPr/>
      </dsp:nvSpPr>
      <dsp:spPr>
        <a:xfrm>
          <a:off x="529680" y="2181194"/>
          <a:ext cx="427508" cy="427508"/>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852ABB0-D52B-465B-B7BA-70D77BA88FDD}">
      <dsp:nvSpPr>
        <dsp:cNvPr id="0" name=""/>
        <dsp:cNvSpPr/>
      </dsp:nvSpPr>
      <dsp:spPr>
        <a:xfrm>
          <a:off x="573711" y="2736879"/>
          <a:ext cx="6454278" cy="34200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1468" tIns="33020" rIns="33020" bIns="33020" numCol="1" spcCol="1270" anchor="ctr" anchorCtr="0">
          <a:noAutofit/>
        </a:bodyPr>
        <a:lstStyle/>
        <a:p>
          <a:pPr marL="0" lvl="0" indent="0" algn="l" defTabSz="577850">
            <a:lnSpc>
              <a:spcPct val="100000"/>
            </a:lnSpc>
            <a:spcBef>
              <a:spcPct val="0"/>
            </a:spcBef>
            <a:spcAft>
              <a:spcPct val="35000"/>
            </a:spcAft>
            <a:buFont typeface="Arial" panose="020B0604020202020204" pitchFamily="34" charset="0"/>
            <a:buNone/>
          </a:pPr>
          <a:r>
            <a:rPr lang="el-GR" sz="1300" kern="1200" cap="none" dirty="0">
              <a:effectLst/>
              <a:latin typeface="Times New Roman" panose="02020603050405020304" pitchFamily="18" charset="0"/>
              <a:cs typeface="Times New Roman" panose="02020603050405020304" pitchFamily="18" charset="0"/>
            </a:rPr>
            <a:t>Παραδείγματα</a:t>
          </a:r>
          <a:endParaRPr lang="en-US" sz="1300" kern="1200" dirty="0">
            <a:latin typeface="Georgia" panose="02040502050405020303" pitchFamily="18" charset="0"/>
          </a:endParaRPr>
        </a:p>
      </dsp:txBody>
      <dsp:txXfrm>
        <a:off x="573711" y="2736879"/>
        <a:ext cx="6454278" cy="342006"/>
      </dsp:txXfrm>
    </dsp:sp>
    <dsp:sp modelId="{AF37A1CE-C3E3-4EA6-B07C-332AE4ED451A}">
      <dsp:nvSpPr>
        <dsp:cNvPr id="0" name=""/>
        <dsp:cNvSpPr/>
      </dsp:nvSpPr>
      <dsp:spPr>
        <a:xfrm>
          <a:off x="359957" y="2694128"/>
          <a:ext cx="427508" cy="427508"/>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48F583F-8056-46DC-A7F5-035CA5E18859}">
      <dsp:nvSpPr>
        <dsp:cNvPr id="0" name=""/>
        <dsp:cNvSpPr/>
      </dsp:nvSpPr>
      <dsp:spPr>
        <a:xfrm>
          <a:off x="263993" y="3250190"/>
          <a:ext cx="6763995" cy="342006"/>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71468" tIns="33020" rIns="33020" bIns="33020" numCol="1" spcCol="1270" anchor="ctr" anchorCtr="0">
          <a:noAutofit/>
        </a:bodyPr>
        <a:lstStyle/>
        <a:p>
          <a:pPr marL="0" lvl="0" indent="0" algn="l" defTabSz="577850">
            <a:lnSpc>
              <a:spcPct val="100000"/>
            </a:lnSpc>
            <a:spcBef>
              <a:spcPct val="0"/>
            </a:spcBef>
            <a:spcAft>
              <a:spcPct val="35000"/>
            </a:spcAft>
            <a:buFont typeface="Arial" panose="020B0604020202020204" pitchFamily="34" charset="0"/>
            <a:buNone/>
          </a:pPr>
          <a:r>
            <a:rPr lang="el-GR" sz="1300" kern="1200" dirty="0">
              <a:latin typeface="Georgia" panose="02040502050405020303" pitchFamily="18" charset="0"/>
            </a:rPr>
            <a:t>Συμπέρασμα </a:t>
          </a:r>
          <a:endParaRPr lang="en-US" sz="1300" kern="1200" dirty="0">
            <a:latin typeface="Georgia" panose="02040502050405020303" pitchFamily="18" charset="0"/>
          </a:endParaRPr>
        </a:p>
      </dsp:txBody>
      <dsp:txXfrm>
        <a:off x="263993" y="3250190"/>
        <a:ext cx="6763995" cy="342006"/>
      </dsp:txXfrm>
    </dsp:sp>
    <dsp:sp modelId="{45EB2AE1-72F2-467C-9DFC-CCFC86D0EEC7}">
      <dsp:nvSpPr>
        <dsp:cNvPr id="0" name=""/>
        <dsp:cNvSpPr/>
      </dsp:nvSpPr>
      <dsp:spPr>
        <a:xfrm>
          <a:off x="50239" y="3207439"/>
          <a:ext cx="427508" cy="427508"/>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6/23/2023</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6/23/2023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14</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15</a:t>
            </a:fld>
            <a:endParaRPr lang="en-US" noProof="0" dirty="0"/>
          </a:p>
        </p:txBody>
      </p:sp>
    </p:spTree>
    <p:extLst>
      <p:ext uri="{BB962C8B-B14F-4D97-AF65-F5344CB8AC3E}">
        <p14:creationId xmlns:p14="http://schemas.microsoft.com/office/powerpoint/2010/main" val="1935294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6/23/2023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6/23/2023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861530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6/23/2023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6/23/2023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6/23/2023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6/23/2023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617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446534" y="3257476"/>
            <a:ext cx="10993549" cy="895244"/>
          </a:xfrm>
        </p:spPr>
        <p:txBody>
          <a:bodyPr>
            <a:noAutofit/>
          </a:bodyPr>
          <a:lstStyle/>
          <a:p>
            <a:br>
              <a:rPr lang="en-GB" sz="6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US" sz="60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2292" y="4677457"/>
            <a:ext cx="10993546" cy="1655805"/>
          </a:xfrm>
        </p:spPr>
        <p:txBody>
          <a:bodyPr>
            <a:normAutofit/>
          </a:bodyPr>
          <a:lstStyle/>
          <a:p>
            <a:r>
              <a:rPr lang="el-GR" sz="1800" cap="none" dirty="0">
                <a:solidFill>
                  <a:schemeClr val="bg1"/>
                </a:solidFill>
                <a:latin typeface="Times New Roman" panose="02020603050405020304" pitchFamily="18" charset="0"/>
                <a:cs typeface="Times New Roman" panose="02020603050405020304" pitchFamily="18" charset="0"/>
              </a:rPr>
              <a:t>Αντρέας Προδρόμου</a:t>
            </a:r>
          </a:p>
        </p:txBody>
      </p:sp>
      <p:sp>
        <p:nvSpPr>
          <p:cNvPr id="4" name="TextBox 3">
            <a:extLst>
              <a:ext uri="{FF2B5EF4-FFF2-40B4-BE49-F238E27FC236}">
                <a16:creationId xmlns:a16="http://schemas.microsoft.com/office/drawing/2014/main" id="{E4BC7F33-70F1-BFE9-DEB9-41A2AF2EE718}"/>
              </a:ext>
            </a:extLst>
          </p:cNvPr>
          <p:cNvSpPr txBox="1"/>
          <p:nvPr/>
        </p:nvSpPr>
        <p:spPr>
          <a:xfrm>
            <a:off x="446533" y="1393489"/>
            <a:ext cx="11440063" cy="1754326"/>
          </a:xfrm>
          <a:prstGeom prst="rect">
            <a:avLst/>
          </a:prstGeom>
          <a:noFill/>
        </p:spPr>
        <p:txBody>
          <a:bodyPr wrap="square" rtlCol="0">
            <a:spAutoFit/>
          </a:bodyPr>
          <a:lstStyle/>
          <a:p>
            <a:r>
              <a:rPr lang="el-GR" sz="5400" b="1" i="0" dirty="0">
                <a:solidFill>
                  <a:schemeClr val="bg1"/>
                </a:solidFill>
                <a:effectLst/>
                <a:latin typeface="Times New Roman" panose="02020603050405020304" pitchFamily="18" charset="0"/>
                <a:cs typeface="Times New Roman" panose="02020603050405020304" pitchFamily="18" charset="0"/>
              </a:rPr>
              <a:t>Μελέτη του τρόπου αλληλεπίδρασης με έξυπνες συσκευές</a:t>
            </a:r>
            <a:endParaRPr lang="en-CY" sz="5400" b="1"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F927C87-8C54-0ADE-7B7A-F7A7658320EB}"/>
              </a:ext>
            </a:extLst>
          </p:cNvPr>
          <p:cNvSpPr txBox="1"/>
          <p:nvPr/>
        </p:nvSpPr>
        <p:spPr>
          <a:xfrm>
            <a:off x="446534" y="558602"/>
            <a:ext cx="3985404" cy="369332"/>
          </a:xfrm>
          <a:prstGeom prst="rect">
            <a:avLst/>
          </a:prstGeom>
          <a:noFill/>
        </p:spPr>
        <p:txBody>
          <a:bodyPr wrap="square" rtlCol="0">
            <a:spAutoFit/>
          </a:bodyPr>
          <a:lstStyle/>
          <a:p>
            <a:r>
              <a:rPr lang="en-US" dirty="0">
                <a:solidFill>
                  <a:schemeClr val="bg1">
                    <a:lumMod val="95000"/>
                  </a:schemeClr>
                </a:solidFill>
              </a:rPr>
              <a:t>Human Computer Interaction</a:t>
            </a:r>
            <a:endParaRPr lang="en-CY" dirty="0">
              <a:solidFill>
                <a:schemeClr val="bg1">
                  <a:lumMod val="95000"/>
                </a:schemeClr>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F12B1-5C5D-49DF-AF91-33BD4322527C}"/>
              </a:ext>
            </a:extLst>
          </p:cNvPr>
          <p:cNvSpPr>
            <a:spLocks noGrp="1"/>
          </p:cNvSpPr>
          <p:nvPr>
            <p:ph type="title"/>
          </p:nvPr>
        </p:nvSpPr>
        <p:spPr>
          <a:xfrm>
            <a:off x="581193" y="729658"/>
            <a:ext cx="11029616" cy="988332"/>
          </a:xfrm>
        </p:spPr>
        <p:txBody>
          <a:bodyPr anchor="b">
            <a:normAutofit/>
          </a:bodyPr>
          <a:lstStyle/>
          <a:p>
            <a:r>
              <a:rPr lang="el-GR" sz="4000" cap="none">
                <a:effectLst/>
                <a:latin typeface="Times New Roman" panose="02020603050405020304" pitchFamily="18" charset="0"/>
                <a:cs typeface="Times New Roman" panose="02020603050405020304" pitchFamily="18" charset="0"/>
              </a:rPr>
              <a:t>Παράδειγμα</a:t>
            </a:r>
            <a:endParaRPr lang="el-GR"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8E8596B-4D1D-4FC6-ACE9-51F21FA3D8E8}"/>
              </a:ext>
            </a:extLst>
          </p:cNvPr>
          <p:cNvSpPr>
            <a:spLocks noGrp="1"/>
          </p:cNvSpPr>
          <p:nvPr>
            <p:ph sz="half" idx="1"/>
          </p:nvPr>
        </p:nvSpPr>
        <p:spPr>
          <a:xfrm>
            <a:off x="341047" y="2036079"/>
            <a:ext cx="6601237" cy="4327776"/>
          </a:xfrm>
        </p:spPr>
        <p:txBody>
          <a:bodyPr anchor="ctr">
            <a:normAutofit lnSpcReduction="10000"/>
          </a:bodyPr>
          <a:lstStyle/>
          <a:p>
            <a:pPr marL="0" indent="0">
              <a:lnSpc>
                <a:spcPct val="150000"/>
              </a:lnSpc>
              <a:buNone/>
            </a:pPr>
            <a:r>
              <a:rPr lang="el-GR" dirty="0">
                <a:latin typeface="Times New Roman" panose="02020603050405020304" pitchFamily="18" charset="0"/>
                <a:ea typeface="Calibri" panose="020F0502020204030204" pitchFamily="34" charset="0"/>
                <a:cs typeface="Times New Roman" panose="02020603050405020304" pitchFamily="18" charset="0"/>
              </a:rPr>
              <a:t>Τ</a:t>
            </a:r>
            <a:r>
              <a:rPr lang="el-GR" sz="1800" dirty="0">
                <a:effectLst/>
                <a:latin typeface="Times New Roman" panose="02020603050405020304" pitchFamily="18" charset="0"/>
                <a:ea typeface="Calibri" panose="020F0502020204030204" pitchFamily="34" charset="0"/>
                <a:cs typeface="Times New Roman" panose="02020603050405020304" pitchFamily="18" charset="0"/>
              </a:rPr>
              <a:t>εχνολογία Αναγνώρισης </a:t>
            </a:r>
            <a:r>
              <a:rPr lang="el-GR" dirty="0">
                <a:latin typeface="Times New Roman" panose="02020603050405020304" pitchFamily="18" charset="0"/>
                <a:ea typeface="Calibri" panose="020F0502020204030204" pitchFamily="34" charset="0"/>
                <a:cs typeface="Times New Roman" panose="02020603050405020304" pitchFamily="18" charset="0"/>
              </a:rPr>
              <a:t>Ο</a:t>
            </a:r>
            <a:r>
              <a:rPr lang="el-GR" sz="1800" dirty="0">
                <a:effectLst/>
                <a:latin typeface="Times New Roman" panose="02020603050405020304" pitchFamily="18" charset="0"/>
                <a:ea typeface="Calibri" panose="020F0502020204030204" pitchFamily="34" charset="0"/>
                <a:cs typeface="Times New Roman" panose="02020603050405020304" pitchFamily="18" charset="0"/>
              </a:rPr>
              <a:t>μιλίας</a:t>
            </a:r>
          </a:p>
          <a:p>
            <a:pPr>
              <a:lnSpc>
                <a:spcPct val="150000"/>
              </a:lnSpc>
              <a:buFont typeface="Arial" panose="020B0604020202020204" pitchFamily="34" charset="0"/>
              <a:buChar char="•"/>
            </a:pPr>
            <a:r>
              <a:rPr lang="el-GR" dirty="0">
                <a:latin typeface="Times New Roman" panose="02020603050405020304" pitchFamily="18" charset="0"/>
                <a:ea typeface="Calibri" panose="020F0502020204030204" pitchFamily="34" charset="0"/>
                <a:cs typeface="Times New Roman" panose="02020603050405020304" pitchFamily="18" charset="0"/>
              </a:rPr>
              <a:t>Η</a:t>
            </a:r>
            <a:r>
              <a:rPr lang="el-GR" sz="1800" dirty="0">
                <a:effectLst/>
                <a:latin typeface="Times New Roman" panose="02020603050405020304" pitchFamily="18" charset="0"/>
                <a:ea typeface="Calibri" panose="020F0502020204030204" pitchFamily="34" charset="0"/>
                <a:cs typeface="Times New Roman" panose="02020603050405020304" pitchFamily="18" charset="0"/>
              </a:rPr>
              <a:t> αναγνώριση ομιλίας χρησιμοποιείται σε προϊόντα όπως το Siri της Apple, το Cortana της Microsoft, το Google Assistant της Google και το Alexa της Amazon για να επιτρέπει στους χρήστες να αλληλεπιδρούν με τα αυτοκίνητά τους, τις συσκευές και άλλα αντικείμενα.</a:t>
            </a:r>
            <a:endParaRPr lang="el-GR"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buFont typeface="Arial" panose="020B0604020202020204" pitchFamily="34" charset="0"/>
              <a:buChar char="•"/>
            </a:pPr>
            <a:r>
              <a:rPr lang="el-GR" sz="1800" dirty="0">
                <a:effectLst/>
                <a:latin typeface="Times New Roman" panose="02020603050405020304" pitchFamily="18" charset="0"/>
                <a:ea typeface="Calibri" panose="020F0502020204030204" pitchFamily="34" charset="0"/>
                <a:cs typeface="Times New Roman" panose="02020603050405020304" pitchFamily="18" charset="0"/>
              </a:rPr>
              <a:t>Η αναγνώριση ομιλίας και η HCI συνεργάζονται για να βελτιώσουν τις αλληλεπιδράσεις ανθρώπου και μηχανής και δίνουν στις συσκευές την καλύτερη δυνατή κατανόηση των εντολών και των ερωτήσεων των χρηστών.</a:t>
            </a:r>
            <a:endParaRPr lang="el-GR" dirty="0">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3206E98B-3CAC-4C31-98DD-D8474E9BFE35}"/>
              </a:ext>
            </a:extLst>
          </p:cNvPr>
          <p:cNvPicPr>
            <a:picLocks noChangeAspect="1" noChangeArrowheads="1"/>
          </p:cNvPicPr>
          <p:nvPr/>
        </p:nvPicPr>
        <p:blipFill>
          <a:blip r:embed="rId2"/>
          <a:srcRect/>
          <a:stretch/>
        </p:blipFill>
        <p:spPr bwMode="auto">
          <a:xfrm>
            <a:off x="6942285" y="2537014"/>
            <a:ext cx="5069665" cy="332590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277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D5342-1006-45BF-A9E8-DEC44937F3F8}"/>
              </a:ext>
            </a:extLst>
          </p:cNvPr>
          <p:cNvSpPr>
            <a:spLocks noGrp="1"/>
          </p:cNvSpPr>
          <p:nvPr>
            <p:ph type="title"/>
          </p:nvPr>
        </p:nvSpPr>
        <p:spPr>
          <a:xfrm>
            <a:off x="581193" y="729658"/>
            <a:ext cx="11029616" cy="988332"/>
          </a:xfrm>
        </p:spPr>
        <p:txBody>
          <a:bodyPr anchor="b">
            <a:normAutofit/>
          </a:bodyPr>
          <a:lstStyle/>
          <a:p>
            <a:r>
              <a:rPr lang="el-GR" sz="4000" cap="none" dirty="0">
                <a:effectLst/>
                <a:latin typeface="Times New Roman" panose="02020603050405020304" pitchFamily="18" charset="0"/>
                <a:cs typeface="Times New Roman" panose="02020603050405020304" pitchFamily="18" charset="0"/>
              </a:rPr>
              <a:t>Παράδειγμα</a:t>
            </a:r>
            <a:endParaRPr lang="el-GR" sz="4000" dirty="0">
              <a:latin typeface="Times New Roman" panose="02020603050405020304" pitchFamily="18" charset="0"/>
              <a:cs typeface="Times New Roman" panose="02020603050405020304" pitchFamily="18" charset="0"/>
            </a:endParaRPr>
          </a:p>
        </p:txBody>
      </p:sp>
      <p:pic>
        <p:nvPicPr>
          <p:cNvPr id="4" name="Picture 2">
            <a:extLst>
              <a:ext uri="{FF2B5EF4-FFF2-40B4-BE49-F238E27FC236}">
                <a16:creationId xmlns:a16="http://schemas.microsoft.com/office/drawing/2014/main" id="{9CBAF9AD-F30C-472A-90F9-9E8FBC6AFB22}"/>
              </a:ext>
            </a:extLst>
          </p:cNvPr>
          <p:cNvPicPr>
            <a:picLocks noChangeAspect="1" noChangeArrowheads="1"/>
          </p:cNvPicPr>
          <p:nvPr/>
        </p:nvPicPr>
        <p:blipFill>
          <a:blip r:embed="rId2"/>
          <a:srcRect l="2322" r="2322"/>
          <a:stretch/>
        </p:blipFill>
        <p:spPr bwMode="auto">
          <a:xfrm>
            <a:off x="6456271" y="2228002"/>
            <a:ext cx="5422392" cy="36330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89D35E90-5FB1-08F3-E968-EA1D3B41A837}"/>
              </a:ext>
            </a:extLst>
          </p:cNvPr>
          <p:cNvSpPr>
            <a:spLocks noGrp="1"/>
          </p:cNvSpPr>
          <p:nvPr>
            <p:ph sz="half" idx="1"/>
          </p:nvPr>
        </p:nvSpPr>
        <p:spPr>
          <a:xfrm>
            <a:off x="313336" y="2227262"/>
            <a:ext cx="5944589" cy="3633787"/>
          </a:xfrm>
        </p:spPr>
        <p:txBody>
          <a:bodyPr>
            <a:normAutofit lnSpcReduction="10000"/>
          </a:bodyPr>
          <a:lstStyle/>
          <a:p>
            <a:pPr marL="0" indent="0">
              <a:lnSpc>
                <a:spcPct val="90000"/>
              </a:lnSpc>
              <a:buNone/>
            </a:pPr>
            <a:r>
              <a:rPr lang="el-GR" sz="1800" dirty="0">
                <a:effectLst/>
                <a:latin typeface="Times New Roman" panose="02020603050405020304" pitchFamily="18" charset="0"/>
                <a:ea typeface="Calibri" panose="020F0502020204030204" pitchFamily="34" charset="0"/>
                <a:cs typeface="Times New Roman" panose="02020603050405020304" pitchFamily="18" charset="0"/>
              </a:rPr>
              <a:t>Τεχνολογία VR και AR</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90000"/>
              </a:lnSpc>
              <a:buNone/>
            </a:pPr>
            <a:endParaRPr lang="el-GR"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90000"/>
              </a:lnSpc>
              <a:buFont typeface="Arial" panose="020B0604020202020204" pitchFamily="34" charset="0"/>
              <a:buChar char="•"/>
            </a:pPr>
            <a:r>
              <a:rPr lang="el-GR" dirty="0">
                <a:latin typeface="Times New Roman" panose="02020603050405020304" pitchFamily="18" charset="0"/>
                <a:ea typeface="Calibri" panose="020F0502020204030204" pitchFamily="34" charset="0"/>
                <a:cs typeface="Times New Roman" panose="02020603050405020304" pitchFamily="18" charset="0"/>
              </a:rPr>
              <a:t>Η</a:t>
            </a:r>
            <a:r>
              <a:rPr lang="el-GR" sz="1800" dirty="0">
                <a:effectLst/>
                <a:latin typeface="Times New Roman" panose="02020603050405020304" pitchFamily="18" charset="0"/>
                <a:ea typeface="Calibri" panose="020F0502020204030204" pitchFamily="34" charset="0"/>
                <a:cs typeface="Times New Roman" panose="02020603050405020304" pitchFamily="18" charset="0"/>
              </a:rPr>
              <a:t> τεχνολογία VR/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AR </a:t>
            </a:r>
            <a:r>
              <a:rPr lang="el-GR" sz="1800" dirty="0">
                <a:effectLst/>
                <a:latin typeface="Times New Roman" panose="02020603050405020304" pitchFamily="18" charset="0"/>
                <a:ea typeface="Calibri" panose="020F0502020204030204" pitchFamily="34" charset="0"/>
                <a:cs typeface="Times New Roman" panose="02020603050405020304" pitchFamily="18" charset="0"/>
              </a:rPr>
              <a:t>σε συνδυασμό με το HCI διασφαλίζει ότι η εργασία ολοκληρώνεται με τα λιγότερα δυνατά σφάλματα, ενώ παράλληλα επιτυγχάνεται μεγαλύτερη ακρίβεια και ποιότητα.</a:t>
            </a:r>
            <a:endParaRPr lang="el-GR" dirty="0">
              <a:latin typeface="Times New Roman" panose="02020603050405020304" pitchFamily="18" charset="0"/>
              <a:ea typeface="Calibri" panose="020F0502020204030204" pitchFamily="34" charset="0"/>
              <a:cs typeface="Times New Roman" panose="02020603050405020304" pitchFamily="18" charset="0"/>
            </a:endParaRPr>
          </a:p>
          <a:p>
            <a:pPr>
              <a:lnSpc>
                <a:spcPct val="90000"/>
              </a:lnSpc>
              <a:buFont typeface="Arial" panose="020B0604020202020204" pitchFamily="34" charset="0"/>
              <a:buChar char="•"/>
            </a:pPr>
            <a:r>
              <a:rPr lang="el-GR" sz="1800" dirty="0">
                <a:effectLst/>
                <a:latin typeface="Times New Roman" panose="02020603050405020304" pitchFamily="18" charset="0"/>
                <a:ea typeface="Calibri" panose="020F0502020204030204" pitchFamily="34" charset="0"/>
                <a:cs typeface="Times New Roman" panose="02020603050405020304" pitchFamily="18" charset="0"/>
              </a:rPr>
              <a:t>Τα έξυπνα γυαλιά, για παράδειγμα, επιτρέπουν την ελεύθερη αλληλεπίδραση του χρήστη με τα υπολογιστικά συστήματα.</a:t>
            </a:r>
          </a:p>
          <a:p>
            <a:pPr>
              <a:lnSpc>
                <a:spcPct val="90000"/>
              </a:lnSpc>
              <a:buFont typeface="Arial" panose="020B0604020202020204" pitchFamily="34" charset="0"/>
              <a:buChar char="•"/>
            </a:pPr>
            <a:r>
              <a:rPr lang="el-GR" dirty="0">
                <a:latin typeface="Times New Roman" panose="02020603050405020304" pitchFamily="18" charset="0"/>
                <a:ea typeface="Calibri" panose="020F0502020204030204" pitchFamily="34" charset="0"/>
                <a:cs typeface="Times New Roman" panose="02020603050405020304" pitchFamily="18" charset="0"/>
              </a:rPr>
              <a:t>Π</a:t>
            </a:r>
            <a:r>
              <a:rPr lang="el-GR" sz="1800" dirty="0">
                <a:effectLst/>
                <a:latin typeface="Times New Roman" panose="02020603050405020304" pitchFamily="18" charset="0"/>
                <a:ea typeface="Calibri" panose="020F0502020204030204" pitchFamily="34" charset="0"/>
                <a:cs typeface="Times New Roman" panose="02020603050405020304" pitchFamily="18" charset="0"/>
              </a:rPr>
              <a:t>αράδειγμα έναν σεφ που θέλει να μάθει μια νέα συνταγή, ο σεφ μπορεί να μάθει και να φτιάχνει ταυτόχρονα το επιθυμητό πιάτο χάρη στην τεχνολογία έξυπνου γυαλιού.</a:t>
            </a:r>
            <a:endParaRPr lang="el-GR" sz="1500" dirty="0">
              <a:latin typeface="Times New Roman" panose="02020603050405020304" pitchFamily="18" charset="0"/>
              <a:cs typeface="Times New Roman" panose="02020603050405020304" pitchFamily="18" charset="0"/>
            </a:endParaRPr>
          </a:p>
          <a:p>
            <a:endParaRPr lang="el-GR" dirty="0"/>
          </a:p>
        </p:txBody>
      </p:sp>
    </p:spTree>
    <p:extLst>
      <p:ext uri="{BB962C8B-B14F-4D97-AF65-F5344CB8AC3E}">
        <p14:creationId xmlns:p14="http://schemas.microsoft.com/office/powerpoint/2010/main" val="2030019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E5C06C4-8D49-42FA-A1AF-B95658B0A920}"/>
              </a:ext>
            </a:extLst>
          </p:cNvPr>
          <p:cNvSpPr>
            <a:spLocks noGrp="1"/>
          </p:cNvSpPr>
          <p:nvPr>
            <p:ph type="title"/>
          </p:nvPr>
        </p:nvSpPr>
        <p:spPr>
          <a:xfrm>
            <a:off x="581192" y="702156"/>
            <a:ext cx="11029616" cy="1013800"/>
          </a:xfrm>
        </p:spPr>
        <p:txBody>
          <a:bodyPr>
            <a:normAutofit/>
          </a:bodyPr>
          <a:lstStyle/>
          <a:p>
            <a:r>
              <a:rPr lang="el-GR" sz="3200" cap="none" dirty="0">
                <a:latin typeface="Georgia" panose="02040502050405020303" pitchFamily="18" charset="0"/>
              </a:rPr>
              <a:t>Συμπέρασμα</a:t>
            </a:r>
            <a:r>
              <a:rPr lang="en-US" sz="3200" cap="none" dirty="0">
                <a:latin typeface="Georgia" panose="02040502050405020303" pitchFamily="18" charset="0"/>
              </a:rPr>
              <a:t>:</a:t>
            </a:r>
          </a:p>
        </p:txBody>
      </p:sp>
      <p:sp>
        <p:nvSpPr>
          <p:cNvPr id="11" name="Content Placeholder 2">
            <a:extLst>
              <a:ext uri="{FF2B5EF4-FFF2-40B4-BE49-F238E27FC236}">
                <a16:creationId xmlns:a16="http://schemas.microsoft.com/office/drawing/2014/main" id="{46D2F3B1-A367-49AA-8D13-10C89FDCF715}"/>
              </a:ext>
            </a:extLst>
          </p:cNvPr>
          <p:cNvSpPr>
            <a:spLocks noGrp="1"/>
          </p:cNvSpPr>
          <p:nvPr>
            <p:ph idx="1"/>
          </p:nvPr>
        </p:nvSpPr>
        <p:spPr>
          <a:xfrm>
            <a:off x="581192" y="2180496"/>
            <a:ext cx="11029615" cy="3678303"/>
          </a:xfrm>
        </p:spPr>
        <p:txBody>
          <a:bodyPr/>
          <a:lstStyle/>
          <a:p>
            <a:pPr>
              <a:buFont typeface="Arial" panose="020B0604020202020204" pitchFamily="34" charset="0"/>
              <a:buChar char="•"/>
            </a:pPr>
            <a:r>
              <a:rPr lang="el-GR" dirty="0">
                <a:latin typeface="Times New Roman" panose="02020603050405020304" pitchFamily="18" charset="0"/>
                <a:ea typeface="Calibri" panose="020F0502020204030204" pitchFamily="34" charset="0"/>
              </a:rPr>
              <a:t>Β</a:t>
            </a:r>
            <a:r>
              <a:rPr lang="el-GR" sz="1800" dirty="0">
                <a:effectLst/>
                <a:latin typeface="Times New Roman" panose="02020603050405020304" pitchFamily="18" charset="0"/>
                <a:ea typeface="Calibri" panose="020F0502020204030204" pitchFamily="34" charset="0"/>
              </a:rPr>
              <a:t>άση την ανερχόμενη τεχνολογία ο σκοπός και η ιδέα είναι η αλληλεπίδραση με συσκευές που δεν θα είναι πλέον αναγκαία η άμεση επαφή μαζί τους</a:t>
            </a:r>
          </a:p>
          <a:p>
            <a:pPr>
              <a:buFont typeface="Arial" panose="020B0604020202020204" pitchFamily="34" charset="0"/>
              <a:buChar char="•"/>
            </a:pPr>
            <a:r>
              <a:rPr lang="el-GR" dirty="0">
                <a:latin typeface="Times New Roman" panose="02020603050405020304" pitchFamily="18" charset="0"/>
                <a:ea typeface="Calibri" panose="020F0502020204030204" pitchFamily="34" charset="0"/>
              </a:rPr>
              <a:t>Η</a:t>
            </a:r>
            <a:r>
              <a:rPr lang="el-GR" sz="1800" dirty="0">
                <a:effectLst/>
                <a:latin typeface="Times New Roman" panose="02020603050405020304" pitchFamily="18" charset="0"/>
                <a:ea typeface="Calibri" panose="020F0502020204030204" pitchFamily="34" charset="0"/>
              </a:rPr>
              <a:t> αλληλεπίδραση που έχει ο άνθρωπος με μια έξυπνη συσκευή στην καθημερινότητα του είναι κάτι περισσότερο από συχνή</a:t>
            </a:r>
            <a:endParaRPr lang="el-GR" dirty="0">
              <a:latin typeface="Times New Roman" panose="02020603050405020304" pitchFamily="18" charset="0"/>
            </a:endParaRPr>
          </a:p>
          <a:p>
            <a:pPr>
              <a:buFont typeface="Arial" panose="020B0604020202020204" pitchFamily="34" charset="0"/>
              <a:buChar char="•"/>
            </a:pPr>
            <a:r>
              <a:rPr lang="el-GR" sz="1800" dirty="0">
                <a:effectLst/>
                <a:latin typeface="Times New Roman" panose="02020603050405020304" pitchFamily="18" charset="0"/>
                <a:ea typeface="Calibri" panose="020F0502020204030204" pitchFamily="34" charset="0"/>
              </a:rPr>
              <a:t>Ο άνθρωπος στο κοντινό μέλλον λόγο της τεχνολογίας και της δυναμικότητας που θα έχουν με τις οι έξυπνες συσκευές η αλληλεπίδραση που θα υπάρχει θα είναι εξαιρετικά μεγάλη </a:t>
            </a:r>
            <a:endParaRPr lang="en-US" dirty="0"/>
          </a:p>
        </p:txBody>
      </p:sp>
    </p:spTree>
    <p:extLst>
      <p:ext uri="{BB962C8B-B14F-4D97-AF65-F5344CB8AC3E}">
        <p14:creationId xmlns:p14="http://schemas.microsoft.com/office/powerpoint/2010/main" val="3019301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3D21B7C-6426-441B-816E-8545DDE2A2E6}"/>
              </a:ext>
            </a:extLst>
          </p:cNvPr>
          <p:cNvSpPr>
            <a:spLocks noGrp="1"/>
          </p:cNvSpPr>
          <p:nvPr>
            <p:ph type="title"/>
          </p:nvPr>
        </p:nvSpPr>
        <p:spPr>
          <a:xfrm>
            <a:off x="581192" y="702156"/>
            <a:ext cx="11029616" cy="1013800"/>
          </a:xfrm>
        </p:spPr>
        <p:txBody>
          <a:bodyPr>
            <a:normAutofit/>
          </a:bodyPr>
          <a:lstStyle/>
          <a:p>
            <a:pPr algn="ctr"/>
            <a:r>
              <a:rPr lang="el-GR" sz="3200" cap="none" dirty="0">
                <a:latin typeface="Georgia" panose="02040502050405020303" pitchFamily="18" charset="0"/>
              </a:rPr>
              <a:t>Αλληλεπίδραση Ανθρώπου και Υπολογιστή</a:t>
            </a:r>
            <a:endParaRPr lang="en-US" sz="3200" cap="none" dirty="0">
              <a:latin typeface="Georgia" panose="02040502050405020303" pitchFamily="18" charset="0"/>
            </a:endParaRPr>
          </a:p>
        </p:txBody>
      </p:sp>
      <p:pic>
        <p:nvPicPr>
          <p:cNvPr id="5" name="Picture 4">
            <a:extLst>
              <a:ext uri="{FF2B5EF4-FFF2-40B4-BE49-F238E27FC236}">
                <a16:creationId xmlns:a16="http://schemas.microsoft.com/office/drawing/2014/main" id="{26CBB898-4C19-45C0-A2B2-C0CD98697899}"/>
              </a:ext>
            </a:extLst>
          </p:cNvPr>
          <p:cNvPicPr>
            <a:picLocks noChangeAspect="1" noChangeArrowheads="1"/>
          </p:cNvPicPr>
          <p:nvPr/>
        </p:nvPicPr>
        <p:blipFill>
          <a:blip r:embed="rId2"/>
          <a:srcRect/>
          <a:stretch/>
        </p:blipFill>
        <p:spPr bwMode="auto">
          <a:xfrm>
            <a:off x="2309230" y="1963441"/>
            <a:ext cx="7573539" cy="46653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44224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pPr algn="ctr"/>
            <a:r>
              <a:rPr lang="en-US" sz="2800" cap="none" dirty="0">
                <a:latin typeface="Georgia" panose="02040502050405020303" pitchFamily="18" charset="0"/>
              </a:rPr>
              <a:t>Interaction with smart devices</a:t>
            </a:r>
            <a:endParaRPr lang="en-US" dirty="0">
              <a:solidFill>
                <a:srgbClr val="FFFEFF"/>
              </a:solidFill>
            </a:endParaRPr>
          </a:p>
        </p:txBody>
      </p:sp>
      <p:pic>
        <p:nvPicPr>
          <p:cNvPr id="11" name="Content Placeholder 10">
            <a:extLst>
              <a:ext uri="{FF2B5EF4-FFF2-40B4-BE49-F238E27FC236}">
                <a16:creationId xmlns:a16="http://schemas.microsoft.com/office/drawing/2014/main" id="{5B9577EE-98A7-492D-9AD3-AD0943192F10}"/>
              </a:ext>
            </a:extLst>
          </p:cNvPr>
          <p:cNvPicPr>
            <a:picLocks noGrp="1" noChangeAspect="1"/>
          </p:cNvPicPr>
          <p:nvPr>
            <p:ph idx="1"/>
          </p:nvPr>
        </p:nvPicPr>
        <p:blipFill>
          <a:blip r:embed="rId3"/>
          <a:srcRect/>
          <a:stretch/>
        </p:blipFill>
        <p:spPr>
          <a:xfrm>
            <a:off x="2864272" y="704849"/>
            <a:ext cx="6457950" cy="429586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03342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a:xfrm>
            <a:off x="285750" y="-24953"/>
            <a:ext cx="11620500" cy="6591300"/>
          </a:xfrm>
        </p:spPr>
        <p:txBody>
          <a:bodyPr/>
          <a:lstStyle/>
          <a:p>
            <a:endParaRPr lang="en-US" b="1" dirty="0"/>
          </a:p>
        </p:txBody>
      </p:sp>
      <p:sp>
        <p:nvSpPr>
          <p:cNvPr id="13" name="Title 12">
            <a:extLst>
              <a:ext uri="{FF2B5EF4-FFF2-40B4-BE49-F238E27FC236}">
                <a16:creationId xmlns:a16="http://schemas.microsoft.com/office/drawing/2014/main" id="{D7199992-58FE-4335-A811-6AFA96B5595D}"/>
              </a:ext>
            </a:extLst>
          </p:cNvPr>
          <p:cNvSpPr>
            <a:spLocks noGrp="1"/>
          </p:cNvSpPr>
          <p:nvPr>
            <p:ph type="title"/>
          </p:nvPr>
        </p:nvSpPr>
        <p:spPr>
          <a:xfrm>
            <a:off x="1114425" y="956549"/>
            <a:ext cx="9963150" cy="1649253"/>
          </a:xfrm>
        </p:spPr>
        <p:txBody>
          <a:bodyPr>
            <a:noAutofit/>
          </a:bodyPr>
          <a:lstStyle/>
          <a:p>
            <a:pPr algn="ctr"/>
            <a:r>
              <a:rPr lang="el-GR" cap="none" dirty="0">
                <a:solidFill>
                  <a:srgbClr val="FFFF00"/>
                </a:solidFill>
                <a:latin typeface="Georgia" panose="02040502050405020303" pitchFamily="18" charset="0"/>
              </a:rPr>
              <a:t>Ευχαριστούμε Για Την Παρακολούθηση!</a:t>
            </a:r>
            <a:endParaRPr lang="en-US" cap="none" dirty="0">
              <a:solidFill>
                <a:srgbClr val="FFFF00"/>
              </a:solidFill>
              <a:latin typeface="Georgia" panose="02040502050405020303" pitchFamily="18" charset="0"/>
            </a:endParaRPr>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sp>
        <p:nvSpPr>
          <p:cNvPr id="10" name="Rectangle 9">
            <a:extLst>
              <a:ext uri="{FF2B5EF4-FFF2-40B4-BE49-F238E27FC236}">
                <a16:creationId xmlns:a16="http://schemas.microsoft.com/office/drawing/2014/main" id="{EA951CE6-DDA4-44E2-8BED-9326FBB997B8}"/>
              </a:ext>
            </a:extLst>
          </p:cNvPr>
          <p:cNvSpPr/>
          <p:nvPr/>
        </p:nvSpPr>
        <p:spPr>
          <a:xfrm>
            <a:off x="4206995" y="3787720"/>
            <a:ext cx="3778010" cy="1931348"/>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l-GR" sz="3200" cap="none" dirty="0">
                <a:solidFill>
                  <a:schemeClr val="bg1"/>
                </a:solidFill>
                <a:latin typeface="Times New Roman" panose="02020603050405020304" pitchFamily="18" charset="0"/>
                <a:cs typeface="Times New Roman" panose="02020603050405020304" pitchFamily="18" charset="0"/>
              </a:rPr>
              <a:t>Αντρέας Προδρόμου</a:t>
            </a:r>
          </a:p>
        </p:txBody>
      </p:sp>
    </p:spTree>
    <p:extLst>
      <p:ext uri="{BB962C8B-B14F-4D97-AF65-F5344CB8AC3E}">
        <p14:creationId xmlns:p14="http://schemas.microsoft.com/office/powerpoint/2010/main" val="3069052256"/>
      </p:ext>
    </p:extLst>
  </p:cSld>
  <p:clrMapOvr>
    <a:masterClrMapping/>
  </p:clrMapOvr>
  <mc:AlternateContent xmlns:mc="http://schemas.openxmlformats.org/markup-compatibility/2006" xmlns:p14="http://schemas.microsoft.com/office/powerpoint/2010/main">
    <mc:Choice Requires="p14">
      <p:transition spd="slow" p14:dur="2000" advTm="5624"/>
    </mc:Choice>
    <mc:Fallback xmlns="">
      <p:transition spd="slow" advTm="562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F77953-8FD9-4D6C-82BD-F7439BBC047F}"/>
              </a:ext>
            </a:extLst>
          </p:cNvPr>
          <p:cNvSpPr>
            <a:spLocks noGrp="1"/>
          </p:cNvSpPr>
          <p:nvPr>
            <p:ph type="body" sz="quarter" idx="13"/>
          </p:nvPr>
        </p:nvSpPr>
        <p:spPr/>
        <p:txBody>
          <a:bodyPr/>
          <a:lstStyle/>
          <a:p>
            <a:endParaRPr lang="el-GR"/>
          </a:p>
        </p:txBody>
      </p:sp>
      <p:sp>
        <p:nvSpPr>
          <p:cNvPr id="3" name="Text Placeholder 2">
            <a:extLst>
              <a:ext uri="{FF2B5EF4-FFF2-40B4-BE49-F238E27FC236}">
                <a16:creationId xmlns:a16="http://schemas.microsoft.com/office/drawing/2014/main" id="{73614B2C-E2A5-4C55-A6CF-E0DDA3DCD824}"/>
              </a:ext>
            </a:extLst>
          </p:cNvPr>
          <p:cNvSpPr>
            <a:spLocks noGrp="1"/>
          </p:cNvSpPr>
          <p:nvPr>
            <p:ph type="body" sz="quarter" idx="22"/>
          </p:nvPr>
        </p:nvSpPr>
        <p:spPr/>
        <p:txBody>
          <a:bodyPr/>
          <a:lstStyle/>
          <a:p>
            <a:endParaRPr lang="el-GR" dirty="0"/>
          </a:p>
        </p:txBody>
      </p:sp>
      <p:sp>
        <p:nvSpPr>
          <p:cNvPr id="4" name="Title 3">
            <a:extLst>
              <a:ext uri="{FF2B5EF4-FFF2-40B4-BE49-F238E27FC236}">
                <a16:creationId xmlns:a16="http://schemas.microsoft.com/office/drawing/2014/main" id="{7BE54417-96D1-439B-A7F6-878A3A9E27A6}"/>
              </a:ext>
            </a:extLst>
          </p:cNvPr>
          <p:cNvSpPr>
            <a:spLocks noGrp="1"/>
          </p:cNvSpPr>
          <p:nvPr>
            <p:ph type="title"/>
          </p:nvPr>
        </p:nvSpPr>
        <p:spPr>
          <a:xfrm>
            <a:off x="1114425" y="3342283"/>
            <a:ext cx="9963150" cy="1499616"/>
          </a:xfrm>
        </p:spPr>
        <p:txBody>
          <a:bodyPr>
            <a:normAutofit fontScale="90000"/>
          </a:bodyPr>
          <a:lstStyle/>
          <a:p>
            <a:pPr algn="ctr"/>
            <a:r>
              <a:rPr lang="el-GR" dirty="0">
                <a:latin typeface="Georgia" panose="02040502050405020303" pitchFamily="18" charset="0"/>
              </a:rPr>
              <a:t>Γεια σας</a:t>
            </a:r>
            <a:r>
              <a:rPr lang="en-US" dirty="0">
                <a:latin typeface="Georgia" panose="02040502050405020303" pitchFamily="18" charset="0"/>
              </a:rPr>
              <a:t> !</a:t>
            </a:r>
            <a:br>
              <a:rPr lang="en-US" dirty="0">
                <a:latin typeface="Georgia" panose="02040502050405020303" pitchFamily="18" charset="0"/>
              </a:rPr>
            </a:br>
            <a:r>
              <a:rPr lang="en-US" dirty="0">
                <a:latin typeface="Georgia" panose="02040502050405020303" pitchFamily="18" charset="0"/>
              </a:rPr>
              <a:t>Goodbye !</a:t>
            </a:r>
            <a:endParaRPr lang="el-GR" dirty="0">
              <a:latin typeface="Georgia" panose="02040502050405020303" pitchFamily="18" charset="0"/>
            </a:endParaRPr>
          </a:p>
        </p:txBody>
      </p:sp>
      <p:sp>
        <p:nvSpPr>
          <p:cNvPr id="5" name="Text Placeholder 4">
            <a:extLst>
              <a:ext uri="{FF2B5EF4-FFF2-40B4-BE49-F238E27FC236}">
                <a16:creationId xmlns:a16="http://schemas.microsoft.com/office/drawing/2014/main" id="{5A672A01-DC6F-4700-B7AC-7668D0D7BF6E}"/>
              </a:ext>
            </a:extLst>
          </p:cNvPr>
          <p:cNvSpPr>
            <a:spLocks noGrp="1"/>
          </p:cNvSpPr>
          <p:nvPr>
            <p:ph type="body" sz="quarter" idx="23"/>
          </p:nvPr>
        </p:nvSpPr>
        <p:spPr/>
        <p:txBody>
          <a:bodyPr/>
          <a:lstStyle/>
          <a:p>
            <a:endParaRPr lang="el-GR"/>
          </a:p>
        </p:txBody>
      </p:sp>
      <p:pic>
        <p:nvPicPr>
          <p:cNvPr id="6" name="Picture 5" descr="A close-up of a hand&#10;&#10;Description automatically generated with medium confidence">
            <a:extLst>
              <a:ext uri="{FF2B5EF4-FFF2-40B4-BE49-F238E27FC236}">
                <a16:creationId xmlns:a16="http://schemas.microsoft.com/office/drawing/2014/main" id="{D839B045-67C3-40EF-9FD7-C9C3427EA9B6}"/>
              </a:ext>
            </a:extLst>
          </p:cNvPr>
          <p:cNvPicPr>
            <a:picLocks noChangeAspect="1"/>
          </p:cNvPicPr>
          <p:nvPr/>
        </p:nvPicPr>
        <p:blipFill>
          <a:blip r:embed="rId2"/>
          <a:stretch>
            <a:fillRect/>
          </a:stretch>
        </p:blipFill>
        <p:spPr>
          <a:xfrm>
            <a:off x="4587022" y="266700"/>
            <a:ext cx="2520280" cy="2633900"/>
          </a:xfrm>
          <a:prstGeom prst="rect">
            <a:avLst/>
          </a:prstGeom>
        </p:spPr>
      </p:pic>
      <p:sp>
        <p:nvSpPr>
          <p:cNvPr id="11" name="Rectangle 10">
            <a:extLst>
              <a:ext uri="{FF2B5EF4-FFF2-40B4-BE49-F238E27FC236}">
                <a16:creationId xmlns:a16="http://schemas.microsoft.com/office/drawing/2014/main" id="{AC055C67-05FC-490C-AFA0-D24FB3293162}"/>
              </a:ext>
            </a:extLst>
          </p:cNvPr>
          <p:cNvSpPr/>
          <p:nvPr/>
        </p:nvSpPr>
        <p:spPr>
          <a:xfrm>
            <a:off x="3899756" y="5308235"/>
            <a:ext cx="4392488" cy="94427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6000" dirty="0">
                <a:solidFill>
                  <a:srgbClr val="00B0F0"/>
                </a:solidFill>
                <a:effectLst/>
                <a:latin typeface="+mj-lt"/>
                <a:ea typeface="Times New Roman" panose="02020603050405020304" pitchFamily="18" charset="0"/>
                <a:cs typeface="Calibri" panose="020F0502020204030204" pitchFamily="34" charset="0"/>
              </a:rPr>
              <a:t>All the best! </a:t>
            </a:r>
            <a:endParaRPr lang="en-CY" sz="6000" dirty="0">
              <a:solidFill>
                <a:srgbClr val="00B0F0"/>
              </a:solidFill>
              <a:effectLst/>
              <a:latin typeface="+mj-l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4253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68882" cy="1177120"/>
          </a:xfrm>
        </p:spPr>
        <p:txBody>
          <a:bodyPr anchor="ctr">
            <a:normAutofit fontScale="90000"/>
          </a:bodyPr>
          <a:lstStyle/>
          <a:p>
            <a:pPr algn="ctr"/>
            <a:r>
              <a:rPr lang="el-GR" sz="3200" cap="none" dirty="0">
                <a:latin typeface="Times New Roman" panose="02020603050405020304" pitchFamily="18" charset="0"/>
                <a:cs typeface="Times New Roman" panose="02020603050405020304" pitchFamily="18" charset="0"/>
              </a:rPr>
              <a:t>Αλληλεπίδραση Ανθρώπου και Υπολογιστή</a:t>
            </a:r>
            <a:br>
              <a:rPr lang="en-GB" sz="2800" dirty="0">
                <a:effectLst/>
                <a:latin typeface="Georgia" panose="02040502050405020303" pitchFamily="18" charset="0"/>
                <a:ea typeface="Calibri" panose="020F0502020204030204" pitchFamily="34" charset="0"/>
                <a:cs typeface="Times New Roman" panose="02020603050405020304" pitchFamily="18" charset="0"/>
              </a:rPr>
            </a:br>
            <a:endParaRPr lang="en-US" dirty="0">
              <a:latin typeface="Georgia" panose="02040502050405020303" pitchFamily="18" charset="0"/>
            </a:endParaRPr>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3003811632"/>
              </p:ext>
            </p:extLst>
          </p:nvPr>
        </p:nvGraphicFramePr>
        <p:xfrm>
          <a:off x="584200" y="2184076"/>
          <a:ext cx="7078229" cy="37632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9322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6C9F2-B14B-4C0E-BD5D-D6B8C9566B16}"/>
              </a:ext>
            </a:extLst>
          </p:cNvPr>
          <p:cNvSpPr>
            <a:spLocks noGrp="1"/>
          </p:cNvSpPr>
          <p:nvPr>
            <p:ph type="title"/>
          </p:nvPr>
        </p:nvSpPr>
        <p:spPr/>
        <p:txBody>
          <a:bodyPr>
            <a:normAutofit fontScale="90000"/>
          </a:bodyPr>
          <a:lstStyle/>
          <a:p>
            <a:r>
              <a:rPr lang="el-GR" sz="4400" b="1" cap="none" dirty="0">
                <a:effectLst/>
                <a:latin typeface="Times New Roman" panose="02020603050405020304" pitchFamily="18" charset="0"/>
                <a:ea typeface="Calibri" panose="020F0502020204030204" pitchFamily="34" charset="0"/>
                <a:cs typeface="Times New Roman" panose="02020603050405020304" pitchFamily="18" charset="0"/>
              </a:rPr>
              <a:t>Εισαγωγή</a:t>
            </a:r>
            <a:br>
              <a:rPr lang="el-GR" sz="2800" b="1" dirty="0">
                <a:effectLst/>
                <a:latin typeface="Calibri" panose="020F0502020204030204" pitchFamily="34" charset="0"/>
                <a:ea typeface="Calibri" panose="020F0502020204030204" pitchFamily="34" charset="0"/>
                <a:cs typeface="Times New Roman" panose="02020603050405020304" pitchFamily="18" charset="0"/>
              </a:rPr>
            </a:br>
            <a:endParaRPr lang="el-GR" dirty="0"/>
          </a:p>
        </p:txBody>
      </p:sp>
      <p:sp>
        <p:nvSpPr>
          <p:cNvPr id="7" name="TextBox 6">
            <a:extLst>
              <a:ext uri="{FF2B5EF4-FFF2-40B4-BE49-F238E27FC236}">
                <a16:creationId xmlns:a16="http://schemas.microsoft.com/office/drawing/2014/main" id="{5B87BF57-1209-873B-76F5-D8C560616DBD}"/>
              </a:ext>
            </a:extLst>
          </p:cNvPr>
          <p:cNvSpPr txBox="1"/>
          <p:nvPr/>
        </p:nvSpPr>
        <p:spPr>
          <a:xfrm>
            <a:off x="581192" y="2169653"/>
            <a:ext cx="9666989" cy="3323987"/>
          </a:xfrm>
          <a:prstGeom prst="rect">
            <a:avLst/>
          </a:prstGeom>
          <a:noFill/>
        </p:spPr>
        <p:txBody>
          <a:bodyPr wrap="square" rtlCol="0">
            <a:spAutoFit/>
          </a:bodyPr>
          <a:lstStyle/>
          <a:p>
            <a:endParaRPr lang="el-GR"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l-GR" sz="2400" dirty="0">
                <a:latin typeface="Times New Roman" panose="02020603050405020304" pitchFamily="18" charset="0"/>
                <a:cs typeface="Times New Roman" panose="02020603050405020304" pitchFamily="18" charset="0"/>
              </a:rPr>
              <a:t>Σε μια εποχή όπου οι έξυπνές συσκευές έχουν αλλάξει τον τρόπο  ζωής των ανθρώπων αλλά και την αλληλεπίδραση που υπάρχει ανάμεσα τους.</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l-GR" sz="2400" dirty="0">
                <a:latin typeface="Times New Roman" panose="02020603050405020304" pitchFamily="18" charset="0"/>
                <a:ea typeface="Calibri" panose="020F0502020204030204" pitchFamily="34" charset="0"/>
                <a:cs typeface="Times New Roman" panose="02020603050405020304" pitchFamily="18" charset="0"/>
              </a:rPr>
              <a:t>Οι </a:t>
            </a:r>
            <a:r>
              <a:rPr lang="el-GR" sz="2400" dirty="0">
                <a:effectLst/>
                <a:latin typeface="Times New Roman" panose="02020603050405020304" pitchFamily="18" charset="0"/>
                <a:ea typeface="Calibri" panose="020F0502020204030204" pitchFamily="34" charset="0"/>
                <a:cs typeface="Times New Roman" panose="02020603050405020304" pitchFamily="18" charset="0"/>
              </a:rPr>
              <a:t>έξυπνες συσκευές καλούνται να προσαρμοστούν στα επίπεδα δυνατότητας όπως και μοναδικότητας όπου ένας άνθρωπος κινείται.</a:t>
            </a:r>
            <a:endParaRPr lang="el-GR" sz="2400" dirty="0">
              <a:latin typeface="Times New Roman" panose="02020603050405020304" pitchFamily="18" charset="0"/>
              <a:cs typeface="Times New Roman" panose="02020603050405020304" pitchFamily="18" charset="0"/>
            </a:endParaRPr>
          </a:p>
          <a:p>
            <a:endParaRPr lang="en-CY" dirty="0"/>
          </a:p>
        </p:txBody>
      </p:sp>
    </p:spTree>
    <p:extLst>
      <p:ext uri="{BB962C8B-B14F-4D97-AF65-F5344CB8AC3E}">
        <p14:creationId xmlns:p14="http://schemas.microsoft.com/office/powerpoint/2010/main" val="555711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B2C08-28A9-40AB-AEE6-FFB1623ADC4D}"/>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sz="4000" b="0" kern="1200" cap="all" dirty="0">
                <a:latin typeface="Times New Roman" panose="02020603050405020304" pitchFamily="18" charset="0"/>
                <a:cs typeface="Times New Roman" panose="02020603050405020304" pitchFamily="18" charset="0"/>
              </a:rPr>
              <a:t>Σκοπ</a:t>
            </a:r>
            <a:r>
              <a:rPr lang="el-GR" sz="4000" dirty="0">
                <a:latin typeface="Times New Roman" panose="02020603050405020304" pitchFamily="18" charset="0"/>
                <a:cs typeface="Times New Roman" panose="02020603050405020304" pitchFamily="18" charset="0"/>
              </a:rPr>
              <a:t>ο</a:t>
            </a:r>
            <a:r>
              <a:rPr lang="en-US" sz="4000" b="0" kern="1200" cap="all" dirty="0">
                <a:latin typeface="Times New Roman" panose="02020603050405020304" pitchFamily="18" charset="0"/>
                <a:cs typeface="Times New Roman" panose="02020603050405020304" pitchFamily="18" charset="0"/>
              </a:rPr>
              <a:t>ς</a:t>
            </a:r>
          </a:p>
        </p:txBody>
      </p:sp>
      <p:sp>
        <p:nvSpPr>
          <p:cNvPr id="12" name="Text Placeholder 2">
            <a:extLst>
              <a:ext uri="{FF2B5EF4-FFF2-40B4-BE49-F238E27FC236}">
                <a16:creationId xmlns:a16="http://schemas.microsoft.com/office/drawing/2014/main" id="{774D8DBD-0D84-31EA-A5C4-24D5F8C00E68}"/>
              </a:ext>
            </a:extLst>
          </p:cNvPr>
          <p:cNvSpPr>
            <a:spLocks noGrp="1"/>
          </p:cNvSpPr>
          <p:nvPr>
            <p:ph type="body" idx="1"/>
          </p:nvPr>
        </p:nvSpPr>
        <p:spPr>
          <a:xfrm>
            <a:off x="581191" y="2671408"/>
            <a:ext cx="4941068" cy="2674791"/>
          </a:xfrm>
        </p:spPr>
        <p:txBody>
          <a:bodyPr/>
          <a:lstStyle/>
          <a:p>
            <a:r>
              <a:rPr lang="el-GR" sz="2800" dirty="0">
                <a:solidFill>
                  <a:schemeClr val="tx1"/>
                </a:solidFill>
                <a:latin typeface="Times New Roman" panose="02020603050405020304" pitchFamily="18" charset="0"/>
                <a:cs typeface="Times New Roman" panose="02020603050405020304" pitchFamily="18" charset="0"/>
              </a:rPr>
              <a:t>Σκοπός</a:t>
            </a:r>
            <a:r>
              <a:rPr lang="en-US" sz="2800" dirty="0">
                <a:solidFill>
                  <a:schemeClr val="tx1"/>
                </a:solidFill>
                <a:latin typeface="Times New Roman" panose="02020603050405020304" pitchFamily="18" charset="0"/>
                <a:cs typeface="Times New Roman" panose="02020603050405020304" pitchFamily="18" charset="0"/>
              </a:rPr>
              <a:t> είναι η </a:t>
            </a:r>
            <a:r>
              <a:rPr lang="el-GR" sz="2800" dirty="0">
                <a:solidFill>
                  <a:schemeClr val="tx1"/>
                </a:solidFill>
                <a:latin typeface="Times New Roman" panose="02020603050405020304" pitchFamily="18" charset="0"/>
                <a:cs typeface="Times New Roman" panose="02020603050405020304" pitchFamily="18" charset="0"/>
              </a:rPr>
              <a:t>επεξήγηση</a:t>
            </a:r>
            <a:r>
              <a:rPr lang="en-US" sz="2800" dirty="0">
                <a:solidFill>
                  <a:schemeClr val="tx1"/>
                </a:solidFill>
                <a:latin typeface="Times New Roman" panose="02020603050405020304" pitchFamily="18" charset="0"/>
                <a:cs typeface="Times New Roman" panose="02020603050405020304" pitchFamily="18" charset="0"/>
              </a:rPr>
              <a:t> της αλληλεπίδρασης που υπάρχει διαχρονικά ανάμεσα </a:t>
            </a:r>
            <a:r>
              <a:rPr lang="el-GR"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σε</a:t>
            </a:r>
            <a:r>
              <a:rPr lang="en-US" sz="2800" dirty="0">
                <a:solidFill>
                  <a:schemeClr val="tx1"/>
                </a:solidFill>
                <a:latin typeface="Times New Roman" panose="02020603050405020304" pitchFamily="18" charset="0"/>
                <a:cs typeface="Times New Roman" panose="02020603050405020304" pitchFamily="18" charset="0"/>
              </a:rPr>
              <a:t> άνθρωπο και έξυπνη συσκευή</a:t>
            </a:r>
            <a:endParaRPr lang="el-GR" sz="2800" dirty="0">
              <a:solidFill>
                <a:schemeClr val="tx1"/>
              </a:solidFill>
              <a:latin typeface="Times New Roman" panose="02020603050405020304" pitchFamily="18" charset="0"/>
              <a:cs typeface="Times New Roman" panose="02020603050405020304" pitchFamily="18" charset="0"/>
            </a:endParaRPr>
          </a:p>
          <a:p>
            <a:endParaRPr lang="en-US" dirty="0"/>
          </a:p>
        </p:txBody>
      </p:sp>
      <p:pic>
        <p:nvPicPr>
          <p:cNvPr id="7" name="Picture 6">
            <a:extLst>
              <a:ext uri="{FF2B5EF4-FFF2-40B4-BE49-F238E27FC236}">
                <a16:creationId xmlns:a16="http://schemas.microsoft.com/office/drawing/2014/main" id="{7CD6495C-991D-B21D-E9BC-A3BC055D2DAB}"/>
              </a:ext>
            </a:extLst>
          </p:cNvPr>
          <p:cNvPicPr>
            <a:picLocks noChangeAspect="1"/>
          </p:cNvPicPr>
          <p:nvPr/>
        </p:nvPicPr>
        <p:blipFill rotWithShape="1">
          <a:blip r:embed="rId2"/>
          <a:srcRect r="678" b="3"/>
          <a:stretch/>
        </p:blipFill>
        <p:spPr>
          <a:xfrm>
            <a:off x="6217709" y="2926052"/>
            <a:ext cx="5393100" cy="2934999"/>
          </a:xfrm>
          <a:prstGeom prst="rect">
            <a:avLst/>
          </a:prstGeom>
          <a:noFill/>
        </p:spPr>
      </p:pic>
    </p:spTree>
    <p:extLst>
      <p:ext uri="{BB962C8B-B14F-4D97-AF65-F5344CB8AC3E}">
        <p14:creationId xmlns:p14="http://schemas.microsoft.com/office/powerpoint/2010/main" val="2812831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990607E-3D10-45A2-AB79-91C5BB8521E5}"/>
              </a:ext>
            </a:extLst>
          </p:cNvPr>
          <p:cNvSpPr>
            <a:spLocks noGrp="1"/>
          </p:cNvSpPr>
          <p:nvPr>
            <p:ph type="title"/>
          </p:nvPr>
        </p:nvSpPr>
        <p:spPr>
          <a:xfrm>
            <a:off x="581192" y="702156"/>
            <a:ext cx="11029616" cy="1013800"/>
          </a:xfrm>
        </p:spPr>
        <p:txBody>
          <a:bodyPr>
            <a:normAutofit/>
          </a:bodyPr>
          <a:lstStyle/>
          <a:p>
            <a:r>
              <a:rPr lang="en-US" sz="4000" dirty="0">
                <a:latin typeface="Times New Roman" panose="02020603050405020304" pitchFamily="18" charset="0"/>
                <a:cs typeface="Times New Roman" panose="02020603050405020304" pitchFamily="18" charset="0"/>
              </a:rPr>
              <a:t>Human computer interaction (HCI)</a:t>
            </a:r>
          </a:p>
        </p:txBody>
      </p:sp>
      <p:sp>
        <p:nvSpPr>
          <p:cNvPr id="11" name="Content Placeholder 2">
            <a:extLst>
              <a:ext uri="{FF2B5EF4-FFF2-40B4-BE49-F238E27FC236}">
                <a16:creationId xmlns:a16="http://schemas.microsoft.com/office/drawing/2014/main" id="{5A5BB058-6AD6-4485-BA34-60B6395423A0}"/>
              </a:ext>
            </a:extLst>
          </p:cNvPr>
          <p:cNvSpPr>
            <a:spLocks noGrp="1"/>
          </p:cNvSpPr>
          <p:nvPr>
            <p:ph idx="1"/>
          </p:nvPr>
        </p:nvSpPr>
        <p:spPr>
          <a:xfrm>
            <a:off x="581192" y="2180496"/>
            <a:ext cx="11029615" cy="3678303"/>
          </a:xfrm>
        </p:spPr>
        <p:txBody>
          <a:bodyPr>
            <a:normAutofit/>
          </a:bodyPr>
          <a:lstStyle/>
          <a:p>
            <a:pPr>
              <a:lnSpc>
                <a:spcPct val="170000"/>
              </a:lnSpc>
              <a:buFont typeface="Arial" panose="020B0604020202020204" pitchFamily="34" charset="0"/>
              <a:buChar char="•"/>
            </a:pPr>
            <a:r>
              <a:rPr lang="en-US" sz="1800" dirty="0">
                <a:solidFill>
                  <a:schemeClr val="tx1"/>
                </a:solidFill>
                <a:effectLst/>
                <a:latin typeface="Times New Roman" panose="02020603050405020304" pitchFamily="18" charset="0"/>
                <a:ea typeface="Calibri" panose="020F0502020204030204" pitchFamily="34" charset="0"/>
              </a:rPr>
              <a:t>HCI </a:t>
            </a:r>
            <a:r>
              <a:rPr lang="el-GR" sz="1800" dirty="0">
                <a:solidFill>
                  <a:schemeClr val="tx1"/>
                </a:solidFill>
                <a:effectLst/>
                <a:latin typeface="Times New Roman" panose="02020603050405020304" pitchFamily="18" charset="0"/>
                <a:ea typeface="Calibri" panose="020F0502020204030204" pitchFamily="34" charset="0"/>
              </a:rPr>
              <a:t>στοχεύει στη μεγιστοποίηση του τρόπου με τον οποίο αλληλεπιδρούν άνθρωποι και υπολογιστές</a:t>
            </a:r>
          </a:p>
          <a:p>
            <a:pPr>
              <a:lnSpc>
                <a:spcPct val="170000"/>
              </a:lnSpc>
              <a:buFont typeface="Arial" panose="020B0604020202020204" pitchFamily="34" charset="0"/>
              <a:buChar char="•"/>
            </a:pPr>
            <a:r>
              <a:rPr lang="el-GR" sz="1800" dirty="0">
                <a:solidFill>
                  <a:schemeClr val="tx1"/>
                </a:solidFill>
                <a:effectLst/>
                <a:latin typeface="Times New Roman" panose="02020603050405020304" pitchFamily="18" charset="0"/>
                <a:ea typeface="Calibri" panose="020F0502020204030204" pitchFamily="34" charset="0"/>
              </a:rPr>
              <a:t>HCI χρησιμοποιείται για δημιουργία φιλικών και ικανοποιητικών προς τον χρήστη διεπαφών εργασίας</a:t>
            </a:r>
          </a:p>
          <a:p>
            <a:pPr>
              <a:lnSpc>
                <a:spcPct val="170000"/>
              </a:lnSpc>
              <a:buFont typeface="Arial" panose="020B0604020202020204" pitchFamily="34" charset="0"/>
              <a:buChar char="•"/>
            </a:pPr>
            <a:r>
              <a:rPr lang="el-GR" sz="1800" dirty="0">
                <a:solidFill>
                  <a:schemeClr val="tx1"/>
                </a:solidFill>
                <a:effectLst/>
                <a:latin typeface="Times New Roman" panose="02020603050405020304" pitchFamily="18" charset="0"/>
                <a:ea typeface="Calibri" panose="020F0502020204030204" pitchFamily="34" charset="0"/>
              </a:rPr>
              <a:t>HCI είναι να δημιουργήσει χρήσιμα συστήματα που να είναι αποτελεσματικά, ασφαλή και εύχρηστα για τους χρήστες</a:t>
            </a:r>
            <a:endParaRPr lang="en-US" dirty="0">
              <a:solidFill>
                <a:schemeClr val="tx1"/>
              </a:solidFill>
              <a:latin typeface="Georgia" panose="02040502050405020303" pitchFamily="18" charset="0"/>
            </a:endParaRPr>
          </a:p>
        </p:txBody>
      </p:sp>
    </p:spTree>
    <p:extLst>
      <p:ext uri="{BB962C8B-B14F-4D97-AF65-F5344CB8AC3E}">
        <p14:creationId xmlns:p14="http://schemas.microsoft.com/office/powerpoint/2010/main" val="485841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A9CD-979C-4F25-96AC-FD0A262B8C29}"/>
              </a:ext>
            </a:extLst>
          </p:cNvPr>
          <p:cNvSpPr>
            <a:spLocks noGrp="1"/>
          </p:cNvSpPr>
          <p:nvPr>
            <p:ph type="title"/>
          </p:nvPr>
        </p:nvSpPr>
        <p:spPr/>
        <p:txBody>
          <a:bodyPr>
            <a:normAutofit/>
          </a:bodyPr>
          <a:lstStyle/>
          <a:p>
            <a:pPr>
              <a:lnSpc>
                <a:spcPct val="107000"/>
              </a:lnSpc>
              <a:spcAft>
                <a:spcPts val="800"/>
              </a:spcAft>
            </a:pPr>
            <a:r>
              <a:rPr lang="el-GR" sz="4000" dirty="0" err="1">
                <a:effectLst/>
                <a:latin typeface="Times New Roman" panose="02020603050405020304" pitchFamily="18" charset="0"/>
                <a:ea typeface="Calibri" panose="020F0502020204030204" pitchFamily="34" charset="0"/>
                <a:cs typeface="Arial" panose="020B0604020202020204" pitchFamily="34" charset="0"/>
              </a:rPr>
              <a:t>Ευχρηστια</a:t>
            </a:r>
            <a:endParaRPr lang="en-CY" sz="40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B6BC984-D154-4B07-8A5D-6C49AE5AF74B}"/>
              </a:ext>
            </a:extLst>
          </p:cNvPr>
          <p:cNvSpPr>
            <a:spLocks noGrp="1"/>
          </p:cNvSpPr>
          <p:nvPr>
            <p:ph idx="1"/>
          </p:nvPr>
        </p:nvSpPr>
        <p:spPr/>
        <p:txBody>
          <a:bodyPr>
            <a:normAutofit/>
          </a:bodyPr>
          <a:lstStyle/>
          <a:p>
            <a:pPr>
              <a:buFont typeface="Arial" panose="020B0604020202020204" pitchFamily="34" charset="0"/>
              <a:buChar char="•"/>
            </a:pPr>
            <a:r>
              <a:rPr lang="el-GR" dirty="0">
                <a:solidFill>
                  <a:schemeClr val="tx1"/>
                </a:solidFill>
                <a:latin typeface="Times New Roman" panose="02020603050405020304" pitchFamily="18" charset="0"/>
                <a:cs typeface="Times New Roman" panose="02020603050405020304" pitchFamily="18" charset="0"/>
              </a:rPr>
              <a:t>Ευκολία εκμάθησης </a:t>
            </a:r>
            <a:endParaRPr lang="en-US"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l-GR" dirty="0">
                <a:solidFill>
                  <a:schemeClr val="tx1"/>
                </a:solidFill>
                <a:latin typeface="Times New Roman" panose="02020603050405020304" pitchFamily="18" charset="0"/>
                <a:cs typeface="Times New Roman" panose="02020603050405020304" pitchFamily="18" charset="0"/>
              </a:rPr>
              <a:t>Υψηλή απόδοση εκτέλεσης έργου</a:t>
            </a:r>
            <a:endParaRPr lang="en-US"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l-GR" dirty="0">
                <a:solidFill>
                  <a:schemeClr val="tx1"/>
                </a:solidFill>
                <a:latin typeface="Times New Roman" panose="02020603050405020304" pitchFamily="18" charset="0"/>
                <a:cs typeface="Times New Roman" panose="02020603050405020304" pitchFamily="18" charset="0"/>
              </a:rPr>
              <a:t>Χαμηλή συχνότητα σφαλμάτων χρήστη</a:t>
            </a:r>
            <a:endParaRPr lang="en-US"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l-GR" dirty="0">
                <a:solidFill>
                  <a:schemeClr val="tx1"/>
                </a:solidFill>
                <a:latin typeface="Times New Roman" panose="02020603050405020304" pitchFamily="18" charset="0"/>
                <a:cs typeface="Times New Roman" panose="02020603050405020304" pitchFamily="18" charset="0"/>
              </a:rPr>
              <a:t>Φ</a:t>
            </a:r>
            <a:r>
              <a:rPr lang="el-GR" b="0" i="0" dirty="0">
                <a:solidFill>
                  <a:schemeClr val="tx1"/>
                </a:solidFill>
                <a:effectLst/>
                <a:latin typeface="Times New Roman" panose="02020603050405020304" pitchFamily="18" charset="0"/>
                <a:cs typeface="Times New Roman" panose="02020603050405020304" pitchFamily="18" charset="0"/>
              </a:rPr>
              <a:t>ιλικό προς τον χρήστη </a:t>
            </a:r>
          </a:p>
          <a:p>
            <a:pPr>
              <a:buFont typeface="Arial" panose="020B0604020202020204" pitchFamily="34" charset="0"/>
              <a:buChar char="•"/>
            </a:pPr>
            <a:r>
              <a:rPr lang="el-GR" dirty="0">
                <a:solidFill>
                  <a:schemeClr val="tx1"/>
                </a:solidFill>
                <a:latin typeface="Times New Roman" panose="02020603050405020304" pitchFamily="18" charset="0"/>
                <a:cs typeface="Times New Roman" panose="02020603050405020304" pitchFamily="18" charset="0"/>
              </a:rPr>
              <a:t>Ευκολία συγκράτησης της γνώσης της χρήσης του συστήματος </a:t>
            </a:r>
            <a:endParaRPr lang="en-US" dirty="0">
              <a:solidFill>
                <a:schemeClr val="tx1"/>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l-GR" dirty="0">
                <a:solidFill>
                  <a:schemeClr val="tx1"/>
                </a:solidFill>
                <a:latin typeface="Times New Roman" panose="02020603050405020304" pitchFamily="18" charset="0"/>
                <a:cs typeface="Times New Roman" panose="02020603050405020304" pitchFamily="18" charset="0"/>
              </a:rPr>
              <a:t>Υποκειμενική ικανοποίηση του χρήστη</a:t>
            </a:r>
            <a:endParaRPr lang="en-US" b="0" i="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8421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2E1EC-BB3A-40D4-83A7-F95488D881CC}"/>
              </a:ext>
            </a:extLst>
          </p:cNvPr>
          <p:cNvSpPr>
            <a:spLocks noGrp="1"/>
          </p:cNvSpPr>
          <p:nvPr>
            <p:ph type="title"/>
          </p:nvPr>
        </p:nvSpPr>
        <p:spPr/>
        <p:txBody>
          <a:bodyPr>
            <a:normAutofit fontScale="90000"/>
          </a:bodyPr>
          <a:lstStyle/>
          <a:p>
            <a:r>
              <a:rPr lang="el-GR" sz="4400" cap="none" dirty="0">
                <a:latin typeface="Times New Roman" panose="02020603050405020304" pitchFamily="18" charset="0"/>
                <a:cs typeface="Times New Roman" panose="02020603050405020304" pitchFamily="18" charset="0"/>
              </a:rPr>
              <a:t>Ιστορική Αναδρομή - Παράδειγμα</a:t>
            </a:r>
            <a:br>
              <a:rPr lang="el-GR" cap="none" dirty="0">
                <a:latin typeface="Georgia" panose="02040502050405020303" pitchFamily="18" charset="0"/>
              </a:rPr>
            </a:br>
            <a:endParaRPr lang="el-GR" cap="none" dirty="0">
              <a:latin typeface="Georgia" panose="02040502050405020303" pitchFamily="18" charset="0"/>
            </a:endParaRPr>
          </a:p>
        </p:txBody>
      </p:sp>
      <p:sp>
        <p:nvSpPr>
          <p:cNvPr id="3" name="TextBox 2">
            <a:extLst>
              <a:ext uri="{FF2B5EF4-FFF2-40B4-BE49-F238E27FC236}">
                <a16:creationId xmlns:a16="http://schemas.microsoft.com/office/drawing/2014/main" id="{6B73E0BC-6A1D-86EE-1211-410B9C744374}"/>
              </a:ext>
            </a:extLst>
          </p:cNvPr>
          <p:cNvSpPr txBox="1"/>
          <p:nvPr/>
        </p:nvSpPr>
        <p:spPr>
          <a:xfrm>
            <a:off x="581191" y="1930198"/>
            <a:ext cx="9268661" cy="4555093"/>
          </a:xfrm>
          <a:prstGeom prst="rect">
            <a:avLst/>
          </a:prstGeom>
          <a:noFill/>
        </p:spPr>
        <p:txBody>
          <a:bodyPr wrap="square" rtlCol="0">
            <a:spAutoFit/>
          </a:bodyPr>
          <a:lstStyle/>
          <a:p>
            <a:r>
              <a:rPr lang="el-GR" sz="1400" dirty="0">
                <a:latin typeface="Times New Roman" panose="02020603050405020304" pitchFamily="18" charset="0"/>
                <a:cs typeface="Times New Roman" panose="02020603050405020304" pitchFamily="18" charset="0"/>
              </a:rPr>
              <a:t>Η εξέλιξη του τηλεφώνου έφερε μια τεράστια επανάσταση στον τρόπο αλληλεπίδρασης συσκευής και ανθρώπου, το τηλέφωνο εφευρέθηκε το 1876 και την πρώτη επιτυχία την έφερε ένας Αμερικάνος ο </a:t>
            </a:r>
            <a:r>
              <a:rPr lang="el-GR" sz="1400" dirty="0">
                <a:effectLst/>
                <a:latin typeface="Times New Roman" panose="02020603050405020304" pitchFamily="18" charset="0"/>
                <a:ea typeface="Calibri" panose="020F0502020204030204" pitchFamily="34" charset="0"/>
                <a:cs typeface="Times New Roman" panose="02020603050405020304" pitchFamily="18" charset="0"/>
              </a:rPr>
              <a:t>Αλεξάντερ Γκράχαμ.</a:t>
            </a:r>
          </a:p>
          <a:p>
            <a:endParaRPr lang="el-GR" sz="1400" dirty="0">
              <a:latin typeface="Times New Roman" panose="02020603050405020304" pitchFamily="18" charset="0"/>
              <a:ea typeface="Calibri" panose="020F0502020204030204" pitchFamily="34" charset="0"/>
              <a:cs typeface="Times New Roman" panose="02020603050405020304" pitchFamily="18" charset="0"/>
            </a:endParaRPr>
          </a:p>
          <a:p>
            <a:r>
              <a:rPr lang="el-GR" sz="1400" dirty="0">
                <a:latin typeface="Times New Roman" panose="02020603050405020304" pitchFamily="18" charset="0"/>
                <a:ea typeface="Calibri" panose="020F0502020204030204" pitchFamily="34" charset="0"/>
                <a:cs typeface="Times New Roman" panose="02020603050405020304" pitchFamily="18" charset="0"/>
              </a:rPr>
              <a:t>Πρώτη φάση </a:t>
            </a:r>
            <a:r>
              <a:rPr lang="el-GR" sz="1400" dirty="0">
                <a:effectLst/>
                <a:latin typeface="Times New Roman" panose="02020603050405020304" pitchFamily="18" charset="0"/>
                <a:ea typeface="Calibri" panose="020F0502020204030204" pitchFamily="34" charset="0"/>
                <a:cs typeface="Times New Roman" panose="02020603050405020304" pitchFamily="18" charset="0"/>
              </a:rPr>
              <a:t>τηλεφώνου είναι μια ελαστική μεμβράνη φτιαγμένη από σίδηρο η οποία μεμβράνη είναι μπροστά από ένα σιδηρομαγνητικό πυρήνα που είναι περιτυλιγμένο από μονωμένο αγωγό το τηλέφωνο δεν ήταν για μεγάλες αποστάσεις.</a:t>
            </a:r>
          </a:p>
          <a:p>
            <a:endParaRPr lang="el-GR" sz="1400" dirty="0">
              <a:latin typeface="Times New Roman" panose="02020603050405020304" pitchFamily="18" charset="0"/>
              <a:ea typeface="Calibri" panose="020F0502020204030204" pitchFamily="34" charset="0"/>
              <a:cs typeface="Times New Roman" panose="02020603050405020304" pitchFamily="18" charset="0"/>
            </a:endParaRPr>
          </a:p>
          <a:p>
            <a:r>
              <a:rPr lang="el-GR" sz="1400" dirty="0">
                <a:latin typeface="Times New Roman" panose="02020603050405020304" pitchFamily="18" charset="0"/>
                <a:ea typeface="Calibri" panose="020F0502020204030204" pitchFamily="34" charset="0"/>
                <a:cs typeface="Times New Roman" panose="02020603050405020304" pitchFamily="18" charset="0"/>
              </a:rPr>
              <a:t>Δεύτερη φάση ήρθε το 1877 μετά την εφεύρεση του μικροφώνου και πλέον το τηλέφωνο χρησιμοποιούταν για μεγάλες αποστάσεις.</a:t>
            </a:r>
          </a:p>
          <a:p>
            <a:endParaRPr lang="el-GR" sz="1400" dirty="0">
              <a:latin typeface="Times New Roman" panose="02020603050405020304" pitchFamily="18" charset="0"/>
              <a:ea typeface="Calibri" panose="020F0502020204030204" pitchFamily="34" charset="0"/>
              <a:cs typeface="Times New Roman" panose="02020603050405020304" pitchFamily="18" charset="0"/>
            </a:endParaRPr>
          </a:p>
          <a:p>
            <a:r>
              <a:rPr lang="el-GR" sz="1400" dirty="0">
                <a:latin typeface="Times New Roman" panose="02020603050405020304" pitchFamily="18" charset="0"/>
                <a:ea typeface="Calibri" panose="020F0502020204030204" pitchFamily="34" charset="0"/>
                <a:cs typeface="Times New Roman" panose="02020603050405020304" pitchFamily="18" charset="0"/>
              </a:rPr>
              <a:t>Τρίτη φάση δεκαετία του 90 όταν άρχισε η ψηφιοποίησα των δικτύων και η μίκριση των συσκευών 2</a:t>
            </a:r>
            <a:r>
              <a:rPr lang="en-US" sz="1400" dirty="0">
                <a:latin typeface="Times New Roman" panose="02020603050405020304" pitchFamily="18" charset="0"/>
                <a:ea typeface="Calibri" panose="020F0502020204030204" pitchFamily="34" charset="0"/>
                <a:cs typeface="Times New Roman" panose="02020603050405020304" pitchFamily="18" charset="0"/>
              </a:rPr>
              <a:t>G </a:t>
            </a:r>
            <a:r>
              <a:rPr lang="el-GR" sz="1400" dirty="0">
                <a:latin typeface="Times New Roman" panose="02020603050405020304" pitchFamily="18" charset="0"/>
                <a:ea typeface="Calibri" panose="020F0502020204030204" pitchFamily="34" charset="0"/>
                <a:cs typeface="Times New Roman" panose="02020603050405020304" pitchFamily="18" charset="0"/>
              </a:rPr>
              <a:t>εφικτά μικρά μηνύματα και να κατεβάσεις φωτογραφίες. </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r>
              <a:rPr lang="en-US" sz="1400" dirty="0">
                <a:latin typeface="Times New Roman" panose="02020603050405020304" pitchFamily="18" charset="0"/>
                <a:ea typeface="Calibri" panose="020F0502020204030204" pitchFamily="34" charset="0"/>
                <a:cs typeface="Times New Roman" panose="02020603050405020304" pitchFamily="18" charset="0"/>
              </a:rPr>
              <a:t>T</a:t>
            </a:r>
            <a:r>
              <a:rPr lang="el-GR" sz="1400" dirty="0">
                <a:latin typeface="Times New Roman" panose="02020603050405020304" pitchFamily="18" charset="0"/>
                <a:ea typeface="Calibri" panose="020F0502020204030204" pitchFamily="34" charset="0"/>
                <a:cs typeface="Times New Roman" panose="02020603050405020304" pitchFamily="18" charset="0"/>
              </a:rPr>
              <a:t>ον 21</a:t>
            </a:r>
            <a:r>
              <a:rPr lang="el-GR" sz="1400" baseline="30000" dirty="0">
                <a:latin typeface="Times New Roman" panose="02020603050405020304" pitchFamily="18" charset="0"/>
                <a:ea typeface="Calibri" panose="020F0502020204030204" pitchFamily="34" charset="0"/>
                <a:cs typeface="Times New Roman" panose="02020603050405020304" pitchFamily="18" charset="0"/>
              </a:rPr>
              <a:t>ο</a:t>
            </a:r>
            <a:r>
              <a:rPr lang="el-GR" sz="1400" dirty="0">
                <a:latin typeface="Times New Roman" panose="02020603050405020304" pitchFamily="18" charset="0"/>
                <a:ea typeface="Calibri" panose="020F0502020204030204" pitchFamily="34" charset="0"/>
                <a:cs typeface="Times New Roman" panose="02020603050405020304" pitchFamily="18" charset="0"/>
              </a:rPr>
              <a:t> πρώτο αιώνα έχουμε τα πρώτα </a:t>
            </a:r>
            <a:r>
              <a:rPr lang="en-US" sz="1400" dirty="0">
                <a:latin typeface="Times New Roman" panose="02020603050405020304" pitchFamily="18" charset="0"/>
                <a:ea typeface="Calibri" panose="020F0502020204030204" pitchFamily="34" charset="0"/>
                <a:cs typeface="Times New Roman" panose="02020603050405020304" pitchFamily="18" charset="0"/>
              </a:rPr>
              <a:t>3G</a:t>
            </a:r>
            <a:r>
              <a:rPr lang="el-GR" sz="1400" dirty="0">
                <a:latin typeface="Times New Roman" panose="02020603050405020304" pitchFamily="18" charset="0"/>
                <a:ea typeface="Calibri" panose="020F0502020204030204" pitchFamily="34" charset="0"/>
                <a:cs typeface="Times New Roman" panose="02020603050405020304" pitchFamily="18" charset="0"/>
              </a:rPr>
              <a:t> τηλέφωνα που είναι</a:t>
            </a:r>
          </a:p>
          <a:p>
            <a:endParaRPr lang="el-GR" sz="14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l-GR" sz="1400" dirty="0">
                <a:latin typeface="Times New Roman" panose="02020603050405020304" pitchFamily="18" charset="0"/>
                <a:ea typeface="Calibri" panose="020F0502020204030204" pitchFamily="34" charset="0"/>
                <a:cs typeface="Times New Roman" panose="02020603050405020304" pitchFamily="18" charset="0"/>
              </a:rPr>
              <a:t>Εύχρηστα</a:t>
            </a:r>
          </a:p>
          <a:p>
            <a:pPr marL="285750" indent="-285750">
              <a:buFont typeface="Arial" panose="020B0604020202020204" pitchFamily="34" charset="0"/>
              <a:buChar char="•"/>
            </a:pPr>
            <a:r>
              <a:rPr lang="el-GR" sz="1400" dirty="0">
                <a:latin typeface="Times New Roman" panose="02020603050405020304" pitchFamily="18" charset="0"/>
                <a:ea typeface="Calibri" panose="020F0502020204030204" pitchFamily="34" charset="0"/>
                <a:cs typeface="Times New Roman" panose="02020603050405020304" pitchFamily="18" charset="0"/>
              </a:rPr>
              <a:t>Οι χρήστες μπορούν να έχουν επαφή με δικά τους άτομα παντού</a:t>
            </a:r>
          </a:p>
          <a:p>
            <a:pPr marL="285750" indent="-285750">
              <a:buFont typeface="Arial" panose="020B0604020202020204" pitchFamily="34" charset="0"/>
              <a:buChar char="•"/>
            </a:pPr>
            <a:r>
              <a:rPr lang="el-GR" sz="1400" dirty="0">
                <a:latin typeface="Times New Roman" panose="02020603050405020304" pitchFamily="18" charset="0"/>
                <a:ea typeface="Calibri" panose="020F0502020204030204" pitchFamily="34" charset="0"/>
                <a:cs typeface="Times New Roman" panose="02020603050405020304" pitchFamily="18" charset="0"/>
              </a:rPr>
              <a:t>Φωτογραφική μηχανή</a:t>
            </a:r>
          </a:p>
          <a:p>
            <a:pPr marL="285750" indent="-285750">
              <a:buFont typeface="Arial" panose="020B0604020202020204" pitchFamily="34" charset="0"/>
              <a:buChar char="•"/>
            </a:pPr>
            <a:r>
              <a:rPr lang="el-GR" sz="1400" dirty="0">
                <a:latin typeface="Times New Roman" panose="02020603050405020304" pitchFamily="18" charset="0"/>
                <a:ea typeface="Calibri" panose="020F0502020204030204" pitchFamily="34" charset="0"/>
                <a:cs typeface="Times New Roman" panose="02020603050405020304" pitchFamily="18" charset="0"/>
              </a:rPr>
              <a:t>Εφαρμογές για ευκολία της καθημερινότητας  </a:t>
            </a:r>
          </a:p>
          <a:p>
            <a:pPr marL="285750" indent="-285750">
              <a:buFont typeface="Arial" panose="020B0604020202020204" pitchFamily="34" charset="0"/>
              <a:buChar char="•"/>
            </a:pPr>
            <a:endParaRPr lang="el-GR" sz="1400" dirty="0">
              <a:latin typeface="Times New Roman" panose="02020603050405020304" pitchFamily="18" charset="0"/>
              <a:ea typeface="Calibri" panose="020F0502020204030204" pitchFamily="34" charset="0"/>
            </a:endParaRPr>
          </a:p>
          <a:p>
            <a:endParaRPr lang="el-GR" baseline="30000" dirty="0">
              <a:latin typeface="Times New Roman" panose="02020603050405020304" pitchFamily="18" charset="0"/>
              <a:ea typeface="Calibri" panose="020F0502020204030204" pitchFamily="34" charset="0"/>
            </a:endParaRPr>
          </a:p>
          <a:p>
            <a:endParaRPr lang="el-GR" baseline="30000" dirty="0">
              <a:latin typeface="Times New Roman" panose="02020603050405020304" pitchFamily="18" charset="0"/>
              <a:ea typeface="Calibri" panose="020F0502020204030204" pitchFamily="34" charset="0"/>
            </a:endParaRPr>
          </a:p>
        </p:txBody>
      </p:sp>
      <p:pic>
        <p:nvPicPr>
          <p:cNvPr id="6" name="Picture 5" descr="A close-up of a light bulb&#10;&#10;Description automatically generated with low confidence">
            <a:extLst>
              <a:ext uri="{FF2B5EF4-FFF2-40B4-BE49-F238E27FC236}">
                <a16:creationId xmlns:a16="http://schemas.microsoft.com/office/drawing/2014/main" id="{01618CEB-06BC-E3F7-C9CB-09F218B15D3B}"/>
              </a:ext>
            </a:extLst>
          </p:cNvPr>
          <p:cNvPicPr>
            <a:picLocks noChangeAspect="1"/>
          </p:cNvPicPr>
          <p:nvPr/>
        </p:nvPicPr>
        <p:blipFill>
          <a:blip r:embed="rId2"/>
          <a:stretch>
            <a:fillRect/>
          </a:stretch>
        </p:blipFill>
        <p:spPr>
          <a:xfrm>
            <a:off x="5903226" y="4631646"/>
            <a:ext cx="1932068" cy="1874897"/>
          </a:xfrm>
          <a:prstGeom prst="rect">
            <a:avLst/>
          </a:prstGeom>
        </p:spPr>
      </p:pic>
      <p:pic>
        <p:nvPicPr>
          <p:cNvPr id="8" name="Picture 7">
            <a:extLst>
              <a:ext uri="{FF2B5EF4-FFF2-40B4-BE49-F238E27FC236}">
                <a16:creationId xmlns:a16="http://schemas.microsoft.com/office/drawing/2014/main" id="{A8790047-699D-85AC-9B42-B7E4663435D7}"/>
              </a:ext>
            </a:extLst>
          </p:cNvPr>
          <p:cNvPicPr>
            <a:picLocks noChangeAspect="1"/>
          </p:cNvPicPr>
          <p:nvPr/>
        </p:nvPicPr>
        <p:blipFill>
          <a:blip r:embed="rId3"/>
          <a:stretch>
            <a:fillRect/>
          </a:stretch>
        </p:blipFill>
        <p:spPr>
          <a:xfrm>
            <a:off x="7835294" y="4631646"/>
            <a:ext cx="2036706" cy="1863370"/>
          </a:xfrm>
          <a:prstGeom prst="rect">
            <a:avLst/>
          </a:prstGeom>
        </p:spPr>
      </p:pic>
      <p:pic>
        <p:nvPicPr>
          <p:cNvPr id="10" name="Picture 9" descr="A picture containing electronics&#10;&#10;Description automatically generated">
            <a:extLst>
              <a:ext uri="{FF2B5EF4-FFF2-40B4-BE49-F238E27FC236}">
                <a16:creationId xmlns:a16="http://schemas.microsoft.com/office/drawing/2014/main" id="{C01293F4-F968-4390-564B-52966EE06F98}"/>
              </a:ext>
            </a:extLst>
          </p:cNvPr>
          <p:cNvPicPr>
            <a:picLocks noChangeAspect="1"/>
          </p:cNvPicPr>
          <p:nvPr/>
        </p:nvPicPr>
        <p:blipFill>
          <a:blip r:embed="rId4"/>
          <a:stretch>
            <a:fillRect/>
          </a:stretch>
        </p:blipFill>
        <p:spPr>
          <a:xfrm>
            <a:off x="9872000" y="4620119"/>
            <a:ext cx="2117823" cy="1863370"/>
          </a:xfrm>
          <a:prstGeom prst="rect">
            <a:avLst/>
          </a:prstGeom>
        </p:spPr>
      </p:pic>
    </p:spTree>
    <p:extLst>
      <p:ext uri="{BB962C8B-B14F-4D97-AF65-F5344CB8AC3E}">
        <p14:creationId xmlns:p14="http://schemas.microsoft.com/office/powerpoint/2010/main" val="1348425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2E1EC-BB3A-40D4-83A7-F95488D881CC}"/>
              </a:ext>
            </a:extLst>
          </p:cNvPr>
          <p:cNvSpPr>
            <a:spLocks noGrp="1"/>
          </p:cNvSpPr>
          <p:nvPr>
            <p:ph type="title"/>
          </p:nvPr>
        </p:nvSpPr>
        <p:spPr/>
        <p:txBody>
          <a:bodyPr>
            <a:normAutofit fontScale="90000"/>
          </a:bodyPr>
          <a:lstStyle/>
          <a:p>
            <a:r>
              <a:rPr lang="el-GR" sz="4000" cap="none" dirty="0">
                <a:latin typeface="Times New Roman" panose="02020603050405020304" pitchFamily="18" charset="0"/>
                <a:cs typeface="Times New Roman" panose="02020603050405020304" pitchFamily="18" charset="0"/>
              </a:rPr>
              <a:t>Παράδειγμα</a:t>
            </a:r>
            <a:br>
              <a:rPr lang="el-GR" cap="none" dirty="0">
                <a:latin typeface="Georgia" panose="02040502050405020303" pitchFamily="18" charset="0"/>
              </a:rPr>
            </a:br>
            <a:endParaRPr lang="el-GR" cap="none" dirty="0">
              <a:latin typeface="Georgia" panose="02040502050405020303" pitchFamily="18" charset="0"/>
            </a:endParaRPr>
          </a:p>
        </p:txBody>
      </p:sp>
      <p:sp>
        <p:nvSpPr>
          <p:cNvPr id="4" name="TextBox 3">
            <a:extLst>
              <a:ext uri="{FF2B5EF4-FFF2-40B4-BE49-F238E27FC236}">
                <a16:creationId xmlns:a16="http://schemas.microsoft.com/office/drawing/2014/main" id="{B3B03DDE-480B-56E1-75DD-C5CC9BDAA1DA}"/>
              </a:ext>
            </a:extLst>
          </p:cNvPr>
          <p:cNvSpPr txBox="1"/>
          <p:nvPr/>
        </p:nvSpPr>
        <p:spPr>
          <a:xfrm>
            <a:off x="333375" y="2279723"/>
            <a:ext cx="6374741" cy="3139321"/>
          </a:xfrm>
          <a:prstGeom prst="rect">
            <a:avLst/>
          </a:prstGeom>
          <a:noFill/>
        </p:spPr>
        <p:txBody>
          <a:bodyPr wrap="square" rtlCol="0">
            <a:spAutoFit/>
          </a:bodyPr>
          <a:lstStyle/>
          <a:p>
            <a:r>
              <a:rPr lang="el-GR" sz="1800" dirty="0">
                <a:effectLst/>
                <a:latin typeface="Times New Roman" panose="02020603050405020304" pitchFamily="18" charset="0"/>
                <a:ea typeface="Calibri" panose="020F0502020204030204" pitchFamily="34" charset="0"/>
                <a:cs typeface="Times New Roman" panose="02020603050405020304" pitchFamily="18" charset="0"/>
              </a:rPr>
              <a:t>Τεχνολογία IoT</a:t>
            </a:r>
            <a:r>
              <a:rPr lang="en-US" dirty="0">
                <a:latin typeface="Times New Roman" panose="02020603050405020304" pitchFamily="18" charset="0"/>
                <a:ea typeface="Calibri" panose="020F0502020204030204" pitchFamily="34" charset="0"/>
                <a:cs typeface="Times New Roman" panose="02020603050405020304" pitchFamily="18" charset="0"/>
              </a:rPr>
              <a:t> - </a:t>
            </a:r>
            <a:r>
              <a:rPr lang="el-GR" sz="1800" dirty="0">
                <a:effectLst/>
                <a:latin typeface="Times New Roman" panose="02020603050405020304" pitchFamily="18" charset="0"/>
                <a:ea typeface="Calibri" panose="020F0502020204030204" pitchFamily="34" charset="0"/>
                <a:cs typeface="Times New Roman" panose="02020603050405020304" pitchFamily="18" charset="0"/>
              </a:rPr>
              <a:t>Τεχνολογία Διαδικτύου των Πραγμάτων</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l-GR"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l-GR" sz="1800" dirty="0">
                <a:effectLst/>
                <a:latin typeface="Times New Roman" panose="02020603050405020304" pitchFamily="18" charset="0"/>
                <a:ea typeface="Calibri" panose="020F0502020204030204" pitchFamily="34" charset="0"/>
                <a:cs typeface="Times New Roman" panose="02020603050405020304" pitchFamily="18" charset="0"/>
              </a:rPr>
              <a:t>Οι χρήστες αυτών των συσκευών έχουν την τάση να συλλέγουν δεδομένα καθώς τις χρησιμοποιούν, κάτι που βοηθά στην κατανόηση των διαφόρων μοτίβων αλληλεπίδρασης των χρηστών.</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P</a:t>
            </a:r>
            <a:r>
              <a:rPr lang="el-GR" sz="1800" dirty="0">
                <a:effectLst/>
                <a:latin typeface="Times New Roman" panose="02020603050405020304" pitchFamily="18" charset="0"/>
                <a:ea typeface="Calibri" panose="020F0502020204030204" pitchFamily="34" charset="0"/>
                <a:cs typeface="Times New Roman" panose="02020603050405020304" pitchFamily="18" charset="0"/>
              </a:rPr>
              <a:t>aper </a:t>
            </a:r>
            <a:r>
              <a:rPr lang="en-US" dirty="0">
                <a:latin typeface="Times New Roman" panose="02020603050405020304" pitchFamily="18" charset="0"/>
                <a:ea typeface="Calibri" panose="020F0502020204030204" pitchFamily="34" charset="0"/>
                <a:cs typeface="Times New Roman" panose="02020603050405020304" pitchFamily="18" charset="0"/>
              </a:rPr>
              <a:t>W</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rite: </a:t>
            </a:r>
            <a:r>
              <a:rPr lang="el-GR" sz="1800" dirty="0">
                <a:effectLst/>
                <a:latin typeface="Times New Roman" panose="02020603050405020304" pitchFamily="18" charset="0"/>
                <a:ea typeface="Calibri" panose="020F0502020204030204" pitchFamily="34" charset="0"/>
                <a:cs typeface="Times New Roman" panose="02020603050405020304" pitchFamily="18" charset="0"/>
              </a:rPr>
              <a:t>Το χαρτί χρησιμεύει ως οθόνη αφής, αντιλαμβάνεται το περιβάλλον του, αναγνωρίζει χειρονομίες και επικοινωνεί με άλλες συσκευές Διαδικτύου των πραγμάτων.</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04B92383-56E4-B437-24D4-06DE4DD15075}"/>
              </a:ext>
            </a:extLst>
          </p:cNvPr>
          <p:cNvPicPr>
            <a:picLocks noChangeAspect="1"/>
          </p:cNvPicPr>
          <p:nvPr/>
        </p:nvPicPr>
        <p:blipFill>
          <a:blip r:embed="rId2"/>
          <a:srcRect/>
          <a:stretch/>
        </p:blipFill>
        <p:spPr>
          <a:xfrm>
            <a:off x="7181850" y="2492106"/>
            <a:ext cx="4676775" cy="3003819"/>
          </a:xfrm>
          <a:prstGeom prst="rect">
            <a:avLst/>
          </a:prstGeom>
        </p:spPr>
      </p:pic>
    </p:spTree>
    <p:extLst>
      <p:ext uri="{BB962C8B-B14F-4D97-AF65-F5344CB8AC3E}">
        <p14:creationId xmlns:p14="http://schemas.microsoft.com/office/powerpoint/2010/main" val="2942222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6F6E7-57AD-46EB-96CF-9F401CF02123}"/>
              </a:ext>
            </a:extLst>
          </p:cNvPr>
          <p:cNvSpPr>
            <a:spLocks noGrp="1"/>
          </p:cNvSpPr>
          <p:nvPr>
            <p:ph type="title"/>
          </p:nvPr>
        </p:nvSpPr>
        <p:spPr>
          <a:xfrm>
            <a:off x="581193" y="729658"/>
            <a:ext cx="11029616" cy="988332"/>
          </a:xfrm>
        </p:spPr>
        <p:txBody>
          <a:bodyPr anchor="b">
            <a:normAutofit/>
          </a:bodyPr>
          <a:lstStyle/>
          <a:p>
            <a:r>
              <a:rPr lang="el-GR" sz="4000" cap="none" dirty="0">
                <a:effectLst/>
                <a:latin typeface="Times New Roman" panose="02020603050405020304" pitchFamily="18" charset="0"/>
                <a:cs typeface="Times New Roman" panose="02020603050405020304" pitchFamily="18" charset="0"/>
              </a:rPr>
              <a:t>Παράδειγμα</a:t>
            </a:r>
            <a:endParaRPr lang="el-GR" sz="4000" cap="none"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2F5B189-7B87-4AE1-B65F-7437A81ED859}"/>
              </a:ext>
            </a:extLst>
          </p:cNvPr>
          <p:cNvSpPr>
            <a:spLocks noGrp="1"/>
          </p:cNvSpPr>
          <p:nvPr>
            <p:ph sz="half" idx="1"/>
          </p:nvPr>
        </p:nvSpPr>
        <p:spPr>
          <a:xfrm>
            <a:off x="174791" y="2117166"/>
            <a:ext cx="6726791" cy="4422179"/>
          </a:xfrm>
        </p:spPr>
        <p:txBody>
          <a:bodyPr anchor="ctr">
            <a:normAutofit/>
          </a:bodyPr>
          <a:lstStyle/>
          <a:p>
            <a:pPr marL="0" indent="0">
              <a:lnSpc>
                <a:spcPct val="150000"/>
              </a:lnSpc>
              <a:buNone/>
            </a:pPr>
            <a:r>
              <a:rPr lang="el-GR" dirty="0">
                <a:latin typeface="Times New Roman" panose="02020603050405020304" pitchFamily="18" charset="0"/>
                <a:ea typeface="Calibri" panose="020F0502020204030204" pitchFamily="34" charset="0"/>
                <a:cs typeface="Times New Roman" panose="02020603050405020304" pitchFamily="18" charset="0"/>
              </a:rPr>
              <a:t>Τ</a:t>
            </a:r>
            <a:r>
              <a:rPr lang="el-GR" sz="1800" dirty="0">
                <a:effectLst/>
                <a:latin typeface="Times New Roman" panose="02020603050405020304" pitchFamily="18" charset="0"/>
                <a:ea typeface="Calibri" panose="020F0502020204030204" pitchFamily="34" charset="0"/>
                <a:cs typeface="Times New Roman" panose="02020603050405020304" pitchFamily="18" charset="0"/>
              </a:rPr>
              <a:t>εχνολογία Παρακολούθησης </a:t>
            </a:r>
            <a:r>
              <a:rPr lang="el-GR" dirty="0">
                <a:latin typeface="Times New Roman" panose="02020603050405020304" pitchFamily="18" charset="0"/>
                <a:ea typeface="Calibri" panose="020F0502020204030204" pitchFamily="34" charset="0"/>
                <a:cs typeface="Times New Roman" panose="02020603050405020304" pitchFamily="18" charset="0"/>
              </a:rPr>
              <a:t>Μ</a:t>
            </a:r>
            <a:r>
              <a:rPr lang="el-GR" sz="1800" dirty="0">
                <a:effectLst/>
                <a:latin typeface="Times New Roman" panose="02020603050405020304" pitchFamily="18" charset="0"/>
                <a:ea typeface="Calibri" panose="020F0502020204030204" pitchFamily="34" charset="0"/>
                <a:cs typeface="Times New Roman" panose="02020603050405020304" pitchFamily="18" charset="0"/>
              </a:rPr>
              <a:t>ατιών</a:t>
            </a:r>
          </a:p>
          <a:p>
            <a:pPr>
              <a:lnSpc>
                <a:spcPct val="150000"/>
              </a:lnSpc>
              <a:buFont typeface="Arial" panose="020B0604020202020204" pitchFamily="34" charset="0"/>
              <a:buChar char="•"/>
            </a:pPr>
            <a:r>
              <a:rPr lang="el-GR" dirty="0">
                <a:latin typeface="Times New Roman" panose="02020603050405020304" pitchFamily="18" charset="0"/>
                <a:ea typeface="Calibri" panose="020F0502020204030204" pitchFamily="34" charset="0"/>
                <a:cs typeface="Times New Roman" panose="02020603050405020304" pitchFamily="18" charset="0"/>
              </a:rPr>
              <a:t>Η</a:t>
            </a:r>
            <a:r>
              <a:rPr lang="el-GR" sz="1800" dirty="0">
                <a:effectLst/>
                <a:latin typeface="Times New Roman" panose="02020603050405020304" pitchFamily="18" charset="0"/>
                <a:ea typeface="Calibri" panose="020F0502020204030204" pitchFamily="34" charset="0"/>
                <a:cs typeface="Times New Roman" panose="02020603050405020304" pitchFamily="18" charset="0"/>
              </a:rPr>
              <a:t> τεχνολογία eye-tracking και οι αλληλεπιδράσεις με δυνατότητα HCI μπορούν να βοηθήσουν τις επιχειρήσεις να παρακολουθούν τις καθημερινές δραστηριότητες των εργαζομένων τους. </a:t>
            </a:r>
          </a:p>
          <a:p>
            <a:pPr>
              <a:lnSpc>
                <a:spcPct val="150000"/>
              </a:lnSpc>
              <a:buFont typeface="Arial" panose="020B0604020202020204" pitchFamily="34" charset="0"/>
              <a:buChar char="•"/>
            </a:pPr>
            <a:r>
              <a:rPr lang="el-GR" dirty="0">
                <a:latin typeface="Times New Roman" panose="02020603050405020304" pitchFamily="18" charset="0"/>
                <a:ea typeface="Calibri" panose="020F0502020204030204" pitchFamily="34" charset="0"/>
                <a:cs typeface="Times New Roman" panose="02020603050405020304" pitchFamily="18" charset="0"/>
              </a:rPr>
              <a:t>Τ</a:t>
            </a:r>
            <a:r>
              <a:rPr lang="el-GR" sz="1800" dirty="0">
                <a:effectLst/>
                <a:latin typeface="Times New Roman" panose="02020603050405020304" pitchFamily="18" charset="0"/>
                <a:ea typeface="Calibri" panose="020F0502020204030204" pitchFamily="34" charset="0"/>
                <a:cs typeface="Times New Roman" panose="02020603050405020304" pitchFamily="18" charset="0"/>
              </a:rPr>
              <a:t>α συστήματα παρακολούθησης ματιών με δυνατότητες HCI μπορούν να επιτρέψουν στους χρήστες να κάνουν κύλιση στην οθόνη του υπολογιστή απλώς κινώντας τα μάτια τους.</a:t>
            </a:r>
          </a:p>
          <a:p>
            <a:pPr marL="0" indent="0">
              <a:lnSpc>
                <a:spcPct val="150000"/>
              </a:lnSpc>
              <a:buNone/>
            </a:pPr>
            <a:endParaRPr lang="el-GR" dirty="0"/>
          </a:p>
        </p:txBody>
      </p:sp>
      <p:pic>
        <p:nvPicPr>
          <p:cNvPr id="4" name="Picture 4">
            <a:extLst>
              <a:ext uri="{FF2B5EF4-FFF2-40B4-BE49-F238E27FC236}">
                <a16:creationId xmlns:a16="http://schemas.microsoft.com/office/drawing/2014/main" id="{A51DD52A-4E80-494D-B1A4-51CA6F68B340}"/>
              </a:ext>
            </a:extLst>
          </p:cNvPr>
          <p:cNvPicPr>
            <a:picLocks noChangeAspect="1" noChangeArrowheads="1"/>
          </p:cNvPicPr>
          <p:nvPr/>
        </p:nvPicPr>
        <p:blipFill>
          <a:blip r:embed="rId2"/>
          <a:srcRect l="8778" r="8778"/>
          <a:stretch/>
        </p:blipFill>
        <p:spPr bwMode="auto">
          <a:xfrm>
            <a:off x="6901583" y="2535139"/>
            <a:ext cx="5115625" cy="342751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05007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 design</Template>
  <TotalTime>0</TotalTime>
  <Words>689</Words>
  <Application>Microsoft Office PowerPoint</Application>
  <PresentationFormat>Ευρεία οθόνη</PresentationFormat>
  <Paragraphs>83</Paragraphs>
  <Slides>16</Slides>
  <Notes>4</Notes>
  <HiddenSlides>0</HiddenSlides>
  <MMClips>0</MMClips>
  <ScaleCrop>false</ScaleCrop>
  <HeadingPairs>
    <vt:vector size="6" baseType="variant">
      <vt:variant>
        <vt:lpstr>Γραμματοσειρές που χρησιμοποιούνται</vt:lpstr>
      </vt:variant>
      <vt:variant>
        <vt:i4>7</vt:i4>
      </vt:variant>
      <vt:variant>
        <vt:lpstr>Θέμα</vt:lpstr>
      </vt:variant>
      <vt:variant>
        <vt:i4>1</vt:i4>
      </vt:variant>
      <vt:variant>
        <vt:lpstr>Τίτλοι διαφανειών</vt:lpstr>
      </vt:variant>
      <vt:variant>
        <vt:i4>16</vt:i4>
      </vt:variant>
    </vt:vector>
  </HeadingPairs>
  <TitlesOfParts>
    <vt:vector size="24" baseType="lpstr">
      <vt:lpstr>Arial</vt:lpstr>
      <vt:lpstr>Calibri</vt:lpstr>
      <vt:lpstr>Corbel</vt:lpstr>
      <vt:lpstr>Georgia</vt:lpstr>
      <vt:lpstr>Gill Sans MT</vt:lpstr>
      <vt:lpstr>Times New Roman</vt:lpstr>
      <vt:lpstr>Wingdings 2</vt:lpstr>
      <vt:lpstr>Dividend</vt:lpstr>
      <vt:lpstr> </vt:lpstr>
      <vt:lpstr>Αλληλεπίδραση Ανθρώπου και Υπολογιστή </vt:lpstr>
      <vt:lpstr>Εισαγωγή </vt:lpstr>
      <vt:lpstr>Σκοπος</vt:lpstr>
      <vt:lpstr>Human computer interaction (HCI)</vt:lpstr>
      <vt:lpstr>Ευχρηστια</vt:lpstr>
      <vt:lpstr>Ιστορική Αναδρομή - Παράδειγμα </vt:lpstr>
      <vt:lpstr>Παράδειγμα </vt:lpstr>
      <vt:lpstr>Παράδειγμα</vt:lpstr>
      <vt:lpstr>Παράδειγμα</vt:lpstr>
      <vt:lpstr>Παράδειγμα</vt:lpstr>
      <vt:lpstr>Συμπέρασμα:</vt:lpstr>
      <vt:lpstr>Αλληλεπίδραση Ανθρώπου και Υπολογιστή</vt:lpstr>
      <vt:lpstr>Interaction with smart devices</vt:lpstr>
      <vt:lpstr>Ευχαριστούμε Για Την Παρακολούθηση!</vt:lpstr>
      <vt:lpstr>Γεια σας ! Goodbye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design</dc:title>
  <dc:creator>Prodromou Andreas</dc:creator>
  <cp:lastModifiedBy>Prodromou Andreas</cp:lastModifiedBy>
  <cp:revision>15</cp:revision>
  <dcterms:created xsi:type="dcterms:W3CDTF">2021-12-19T09:11:40Z</dcterms:created>
  <dcterms:modified xsi:type="dcterms:W3CDTF">2023-06-23T08:29:21Z</dcterms:modified>
</cp:coreProperties>
</file>